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0"/>
  </p:notesMasterIdLst>
  <p:handoutMasterIdLst>
    <p:handoutMasterId r:id="rId21"/>
  </p:handoutMasterIdLst>
  <p:sldIdLst>
    <p:sldId id="500" r:id="rId2"/>
    <p:sldId id="578" r:id="rId3"/>
    <p:sldId id="592" r:id="rId4"/>
    <p:sldId id="587" r:id="rId5"/>
    <p:sldId id="588" r:id="rId6"/>
    <p:sldId id="599" r:id="rId7"/>
    <p:sldId id="589" r:id="rId8"/>
    <p:sldId id="590" r:id="rId9"/>
    <p:sldId id="600" r:id="rId10"/>
    <p:sldId id="598" r:id="rId11"/>
    <p:sldId id="591" r:id="rId12"/>
    <p:sldId id="601" r:id="rId13"/>
    <p:sldId id="593" r:id="rId14"/>
    <p:sldId id="595" r:id="rId15"/>
    <p:sldId id="596" r:id="rId16"/>
    <p:sldId id="602" r:id="rId17"/>
    <p:sldId id="597" r:id="rId18"/>
    <p:sldId id="467"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CCFF"/>
    <a:srgbClr val="FF66FF"/>
    <a:srgbClr val="00CC00"/>
    <a:srgbClr val="660066"/>
    <a:srgbClr val="FF0000"/>
    <a:srgbClr val="66FF66"/>
    <a:srgbClr val="CCFF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77738" autoAdjust="0"/>
  </p:normalViewPr>
  <p:slideViewPr>
    <p:cSldViewPr>
      <p:cViewPr varScale="1">
        <p:scale>
          <a:sx n="58" d="100"/>
          <a:sy n="58" d="100"/>
        </p:scale>
        <p:origin x="1758"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32A5815-C399-4890-89FC-2C41C8DBC1CA}" type="datetimeFigureOut">
              <a:rPr lang="en-US"/>
              <a:pPr>
                <a:defRPr/>
              </a:pPr>
              <a:t>7/10/2015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A587DA7-E580-4528-BFD7-07742013B557}" type="slidenum">
              <a:rPr lang="en-US"/>
              <a:pPr>
                <a:defRPr/>
              </a:pPr>
              <a:t>‹#›</a:t>
            </a:fld>
            <a:endParaRPr lang="en-US"/>
          </a:p>
        </p:txBody>
      </p:sp>
    </p:spTree>
    <p:extLst>
      <p:ext uri="{BB962C8B-B14F-4D97-AF65-F5344CB8AC3E}">
        <p14:creationId xmlns:p14="http://schemas.microsoft.com/office/powerpoint/2010/main" val="818177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E77025B4-4D5F-441D-89E5-AA4EE42736B9}" type="slidenum">
              <a:rPr lang="en-US"/>
              <a:pPr>
                <a:defRPr/>
              </a:pPr>
              <a:t>‹#›</a:t>
            </a:fld>
            <a:endParaRPr lang="en-US"/>
          </a:p>
        </p:txBody>
      </p:sp>
    </p:spTree>
    <p:extLst>
      <p:ext uri="{BB962C8B-B14F-4D97-AF65-F5344CB8AC3E}">
        <p14:creationId xmlns:p14="http://schemas.microsoft.com/office/powerpoint/2010/main" val="1098475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3</a:t>
            </a:fld>
            <a:endParaRPr lang="en-US"/>
          </a:p>
        </p:txBody>
      </p:sp>
    </p:spTree>
    <p:extLst>
      <p:ext uri="{BB962C8B-B14F-4D97-AF65-F5344CB8AC3E}">
        <p14:creationId xmlns:p14="http://schemas.microsoft.com/office/powerpoint/2010/main" val="4084222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12</a:t>
            </a:fld>
            <a:endParaRPr lang="en-US"/>
          </a:p>
        </p:txBody>
      </p:sp>
    </p:spTree>
    <p:extLst>
      <p:ext uri="{BB962C8B-B14F-4D97-AF65-F5344CB8AC3E}">
        <p14:creationId xmlns:p14="http://schemas.microsoft.com/office/powerpoint/2010/main" val="481748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13</a:t>
            </a:fld>
            <a:endParaRPr lang="en-US"/>
          </a:p>
        </p:txBody>
      </p:sp>
    </p:spTree>
    <p:extLst>
      <p:ext uri="{BB962C8B-B14F-4D97-AF65-F5344CB8AC3E}">
        <p14:creationId xmlns:p14="http://schemas.microsoft.com/office/powerpoint/2010/main" val="89237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15</a:t>
            </a:fld>
            <a:endParaRPr lang="en-US"/>
          </a:p>
        </p:txBody>
      </p:sp>
    </p:spTree>
    <p:extLst>
      <p:ext uri="{BB962C8B-B14F-4D97-AF65-F5344CB8AC3E}">
        <p14:creationId xmlns:p14="http://schemas.microsoft.com/office/powerpoint/2010/main" val="586968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16</a:t>
            </a:fld>
            <a:endParaRPr lang="en-US"/>
          </a:p>
        </p:txBody>
      </p:sp>
    </p:spTree>
    <p:extLst>
      <p:ext uri="{BB962C8B-B14F-4D97-AF65-F5344CB8AC3E}">
        <p14:creationId xmlns:p14="http://schemas.microsoft.com/office/powerpoint/2010/main" val="3205076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17</a:t>
            </a:fld>
            <a:endParaRPr lang="en-US"/>
          </a:p>
        </p:txBody>
      </p:sp>
    </p:spTree>
    <p:extLst>
      <p:ext uri="{BB962C8B-B14F-4D97-AF65-F5344CB8AC3E}">
        <p14:creationId xmlns:p14="http://schemas.microsoft.com/office/powerpoint/2010/main" val="1034229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4</a:t>
            </a:fld>
            <a:endParaRPr lang="en-US"/>
          </a:p>
        </p:txBody>
      </p:sp>
    </p:spTree>
    <p:extLst>
      <p:ext uri="{BB962C8B-B14F-4D97-AF65-F5344CB8AC3E}">
        <p14:creationId xmlns:p14="http://schemas.microsoft.com/office/powerpoint/2010/main" val="681958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5</a:t>
            </a:fld>
            <a:endParaRPr lang="en-US"/>
          </a:p>
        </p:txBody>
      </p:sp>
    </p:spTree>
    <p:extLst>
      <p:ext uri="{BB962C8B-B14F-4D97-AF65-F5344CB8AC3E}">
        <p14:creationId xmlns:p14="http://schemas.microsoft.com/office/powerpoint/2010/main" val="2413614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6</a:t>
            </a:fld>
            <a:endParaRPr lang="en-US"/>
          </a:p>
        </p:txBody>
      </p:sp>
    </p:spTree>
    <p:extLst>
      <p:ext uri="{BB962C8B-B14F-4D97-AF65-F5344CB8AC3E}">
        <p14:creationId xmlns:p14="http://schemas.microsoft.com/office/powerpoint/2010/main" val="3491159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7</a:t>
            </a:fld>
            <a:endParaRPr lang="en-US"/>
          </a:p>
        </p:txBody>
      </p:sp>
    </p:spTree>
    <p:extLst>
      <p:ext uri="{BB962C8B-B14F-4D97-AF65-F5344CB8AC3E}">
        <p14:creationId xmlns:p14="http://schemas.microsoft.com/office/powerpoint/2010/main" val="376841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8</a:t>
            </a:fld>
            <a:endParaRPr lang="en-US"/>
          </a:p>
        </p:txBody>
      </p:sp>
    </p:spTree>
    <p:extLst>
      <p:ext uri="{BB962C8B-B14F-4D97-AF65-F5344CB8AC3E}">
        <p14:creationId xmlns:p14="http://schemas.microsoft.com/office/powerpoint/2010/main" val="3657100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9</a:t>
            </a:fld>
            <a:endParaRPr lang="en-US"/>
          </a:p>
        </p:txBody>
      </p:sp>
    </p:spTree>
    <p:extLst>
      <p:ext uri="{BB962C8B-B14F-4D97-AF65-F5344CB8AC3E}">
        <p14:creationId xmlns:p14="http://schemas.microsoft.com/office/powerpoint/2010/main" val="33400225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10</a:t>
            </a:fld>
            <a:endParaRPr lang="en-US"/>
          </a:p>
        </p:txBody>
      </p:sp>
    </p:spTree>
    <p:extLst>
      <p:ext uri="{BB962C8B-B14F-4D97-AF65-F5344CB8AC3E}">
        <p14:creationId xmlns:p14="http://schemas.microsoft.com/office/powerpoint/2010/main" val="4290966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11</a:t>
            </a:fld>
            <a:endParaRPr lang="en-US"/>
          </a:p>
        </p:txBody>
      </p:sp>
    </p:spTree>
    <p:extLst>
      <p:ext uri="{BB962C8B-B14F-4D97-AF65-F5344CB8AC3E}">
        <p14:creationId xmlns:p14="http://schemas.microsoft.com/office/powerpoint/2010/main" val="1096177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990600"/>
            <a:ext cx="7315200" cy="15240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2438400" y="3505200"/>
            <a:ext cx="5486400" cy="1752600"/>
          </a:xfrm>
        </p:spPr>
        <p:txBody>
          <a:bodyPr/>
          <a:lstStyle>
            <a:lvl1pPr marL="0" indent="0" algn="ctr">
              <a:buNone/>
              <a:defRPr>
                <a:solidFill>
                  <a:srgbClr val="40347C"/>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94153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4255921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1084443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19630268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3049242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30652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08181" y="1371600"/>
            <a:ext cx="7690897" cy="1394060"/>
          </a:xfrm>
        </p:spPr>
        <p:txBody>
          <a:bodyPr anchor="b">
            <a:noAutofit/>
          </a:bodyPr>
          <a:lstStyle>
            <a:lvl1pPr marL="0" indent="0">
              <a:spcBef>
                <a:spcPts val="0"/>
              </a:spcBef>
              <a:buNone/>
              <a:defRPr sz="4800" b="1" i="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New Section </a:t>
            </a:r>
          </a:p>
          <a:p>
            <a:pPr lvl="0"/>
            <a:r>
              <a:rPr lang="en-US" dirty="0" smtClean="0"/>
              <a:t>or Topic</a:t>
            </a:r>
          </a:p>
        </p:txBody>
      </p:sp>
      <p:sp>
        <p:nvSpPr>
          <p:cNvPr id="5" name="Footer Placeholder 4"/>
          <p:cNvSpPr>
            <a:spLocks noGrp="1"/>
          </p:cNvSpPr>
          <p:nvPr>
            <p:ph type="ftr" sz="quarter" idx="11"/>
          </p:nvPr>
        </p:nvSpPr>
        <p:spPr>
          <a:xfrm>
            <a:off x="4677200" y="6386190"/>
            <a:ext cx="3775696" cy="411480"/>
          </a:xfrm>
          <a:prstGeom prst="rect">
            <a:avLst/>
          </a:prstGeom>
        </p:spPr>
        <p:txBody>
          <a:bodyPr/>
          <a:lstStyle>
            <a:lvl1pPr>
              <a:defRPr>
                <a:solidFill>
                  <a:schemeClr val="bg1"/>
                </a:solidFill>
              </a:defRPr>
            </a:lvl1pPr>
          </a:lstStyle>
          <a:p>
            <a:r>
              <a:rPr lang="en-US" dirty="0" smtClean="0"/>
              <a:t>Presentation Name/Presenter</a:t>
            </a:r>
            <a:endParaRPr lang="en-US" dirty="0"/>
          </a:p>
        </p:txBody>
      </p:sp>
      <p:sp>
        <p:nvSpPr>
          <p:cNvPr id="6" name="Slide Number Placeholder 5"/>
          <p:cNvSpPr>
            <a:spLocks noGrp="1"/>
          </p:cNvSpPr>
          <p:nvPr>
            <p:ph type="sldNum" sz="quarter" idx="12"/>
          </p:nvPr>
        </p:nvSpPr>
        <p:spPr>
          <a:xfrm>
            <a:off x="8452818" y="6386190"/>
            <a:ext cx="521280" cy="411480"/>
          </a:xfrm>
          <a:prstGeom prst="rect">
            <a:avLst/>
          </a:prstGeom>
        </p:spPr>
        <p:txBody>
          <a:bodyPr/>
          <a:lstStyle>
            <a:lvl1pPr>
              <a:defRPr>
                <a:solidFill>
                  <a:schemeClr val="bg1"/>
                </a:solidFill>
              </a:defRPr>
            </a:lvl1pPr>
          </a:lstStyle>
          <a:p>
            <a:fld id="{C6BF0614-88EF-E141-A4D8-626B55E019E0}" type="slidenum">
              <a:rPr lang="en-US" smtClean="0"/>
              <a:pPr/>
              <a:t>‹#›</a:t>
            </a:fld>
            <a:endParaRPr lang="en-US" dirty="0"/>
          </a:p>
        </p:txBody>
      </p:sp>
    </p:spTree>
    <p:extLst>
      <p:ext uri="{BB962C8B-B14F-4D97-AF65-F5344CB8AC3E}">
        <p14:creationId xmlns:p14="http://schemas.microsoft.com/office/powerpoint/2010/main" val="735667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4264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7162800" cy="11430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1676400" y="1981200"/>
            <a:ext cx="33528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10200" y="1981200"/>
            <a:ext cx="34290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63773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76400" y="533400"/>
            <a:ext cx="7162800" cy="556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3461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582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8400" y="50292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4"/>
            <a:ext cx="6056312" cy="41878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438400" y="556260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fld id="{1E6082E5-DD64-4C85-B124-C8782484BDDC}" type="datetime1">
              <a:rPr lang="en-US" smtClean="0"/>
              <a:t>7/10/2015</a:t>
            </a:fld>
            <a:endParaRPr lang="en-US" dirty="0"/>
          </a:p>
        </p:txBody>
      </p:sp>
    </p:spTree>
    <p:extLst>
      <p:ext uri="{BB962C8B-B14F-4D97-AF65-F5344CB8AC3E}">
        <p14:creationId xmlns:p14="http://schemas.microsoft.com/office/powerpoint/2010/main" val="3539995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467600" cy="11430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1371600" y="1981200"/>
            <a:ext cx="7467600" cy="4114800"/>
          </a:xfrm>
        </p:spPr>
        <p:txBody>
          <a:bodyPr/>
          <a:lstStyle/>
          <a:p>
            <a:pPr lvl="0"/>
            <a:endParaRPr lang="en-US" noProof="0" dirty="0" smtClean="0"/>
          </a:p>
        </p:txBody>
      </p:sp>
    </p:spTree>
    <p:extLst>
      <p:ext uri="{BB962C8B-B14F-4D97-AF65-F5344CB8AC3E}">
        <p14:creationId xmlns:p14="http://schemas.microsoft.com/office/powerpoint/2010/main" val="552269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
          <p:cNvSpPr>
            <a:spLocks noGrp="1"/>
          </p:cNvSpPr>
          <p:nvPr>
            <p:ph type="dt" sz="half" idx="10"/>
          </p:nvPr>
        </p:nvSpPr>
        <p:spPr>
          <a:xfrm>
            <a:off x="4246563" y="6557963"/>
            <a:ext cx="2001837" cy="227012"/>
          </a:xfrm>
          <a:prstGeom prst="rect">
            <a:avLst/>
          </a:prstGeom>
        </p:spPr>
        <p:txBody>
          <a:bodyPr/>
          <a:lstStyle>
            <a:lvl1pPr eaLnBrk="0" fontAlgn="base" hangingPunct="0">
              <a:spcBef>
                <a:spcPct val="0"/>
              </a:spcBef>
              <a:spcAft>
                <a:spcPct val="0"/>
              </a:spcAft>
              <a:defRPr sz="2400">
                <a:solidFill>
                  <a:srgbClr val="0E3F96"/>
                </a:solidFill>
                <a:latin typeface="Arial" charset="0"/>
              </a:defRPr>
            </a:lvl1pPr>
            <a:extLst/>
          </a:lstStyle>
          <a:p>
            <a:pPr>
              <a:defRPr/>
            </a:pPr>
            <a:fld id="{D8490DAC-5948-4C1B-9C37-4F30821939C0}" type="datetime1">
              <a:rPr lang="en-US" smtClean="0"/>
              <a:pPr>
                <a:defRPr/>
              </a:pPr>
              <a:t>7/10/2015</a:t>
            </a:fld>
            <a:endParaRPr lang="en-US" dirty="0"/>
          </a:p>
        </p:txBody>
      </p:sp>
      <p:sp>
        <p:nvSpPr>
          <p:cNvPr id="4" name="Footer Placeholder 3"/>
          <p:cNvSpPr>
            <a:spLocks noGrp="1"/>
          </p:cNvSpPr>
          <p:nvPr>
            <p:ph type="ftr" sz="quarter" idx="11"/>
          </p:nvPr>
        </p:nvSpPr>
        <p:spPr>
          <a:xfrm>
            <a:off x="457200" y="6557963"/>
            <a:ext cx="3657600" cy="228600"/>
          </a:xfrm>
          <a:prstGeom prst="rect">
            <a:avLst/>
          </a:prstGeom>
        </p:spPr>
        <p:txBody>
          <a:bodyPr/>
          <a:lstStyle>
            <a:lvl1pPr eaLnBrk="0" fontAlgn="base" hangingPunct="0">
              <a:spcBef>
                <a:spcPct val="0"/>
              </a:spcBef>
              <a:spcAft>
                <a:spcPct val="0"/>
              </a:spcAft>
              <a:defRPr sz="2400">
                <a:solidFill>
                  <a:srgbClr val="0E3F96"/>
                </a:solidFill>
                <a:latin typeface="Arial" charset="0"/>
              </a:defRPr>
            </a:lvl1pPr>
            <a:extLst/>
          </a:lstStyle>
          <a:p>
            <a:pPr>
              <a:defRPr/>
            </a:pPr>
            <a:endParaRPr lang="en-US" dirty="0"/>
          </a:p>
        </p:txBody>
      </p:sp>
      <p:sp>
        <p:nvSpPr>
          <p:cNvPr id="5" name="Slide Number Placeholder 4"/>
          <p:cNvSpPr>
            <a:spLocks noGrp="1"/>
          </p:cNvSpPr>
          <p:nvPr>
            <p:ph type="sldNum" sz="quarter" idx="12"/>
          </p:nvPr>
        </p:nvSpPr>
        <p:spPr>
          <a:xfrm>
            <a:off x="7239000" y="6629400"/>
            <a:ext cx="1905000" cy="457200"/>
          </a:xfrm>
          <a:prstGeom prst="rect">
            <a:avLst/>
          </a:prstGeom>
        </p:spPr>
        <p:txBody>
          <a:bodyPr/>
          <a:lstStyle>
            <a:lvl1pPr eaLnBrk="1" fontAlgn="base" hangingPunct="1">
              <a:spcBef>
                <a:spcPct val="0"/>
              </a:spcBef>
              <a:spcAft>
                <a:spcPct val="0"/>
              </a:spcAft>
              <a:defRPr>
                <a:latin typeface="Arial" charset="0"/>
              </a:defRPr>
            </a:lvl1pPr>
            <a:extLst/>
          </a:lstStyle>
          <a:p>
            <a:pPr>
              <a:defRPr/>
            </a:pPr>
            <a:fld id="{8CEB5F60-CC71-411F-873E-6EE07BD3B656}" type="slidenum">
              <a:rPr lang="en-US"/>
              <a:pPr>
                <a:defRPr/>
              </a:pPr>
              <a:t>‹#›</a:t>
            </a:fld>
            <a:endParaRPr lang="en-US" dirty="0"/>
          </a:p>
        </p:txBody>
      </p:sp>
    </p:spTree>
    <p:extLst>
      <p:ext uri="{BB962C8B-B14F-4D97-AF65-F5344CB8AC3E}">
        <p14:creationId xmlns:p14="http://schemas.microsoft.com/office/powerpoint/2010/main" val="1432069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2977"/>
          </a:xfrm>
        </p:spPr>
        <p:txBody>
          <a:bodyPr/>
          <a:lstStyle>
            <a:lvl1pPr>
              <a:defRPr sz="3200" b="1"/>
            </a:lvl1pPr>
          </a:lstStyle>
          <a:p>
            <a:r>
              <a:rPr lang="en-GB" smtClean="0"/>
              <a:t>Click to edit Master title style</a:t>
            </a:r>
            <a:endParaRPr lang="en-US" dirty="0"/>
          </a:p>
        </p:txBody>
      </p:sp>
      <p:sp>
        <p:nvSpPr>
          <p:cNvPr id="3" name="Slide Number Placeholder 4"/>
          <p:cNvSpPr>
            <a:spLocks noGrp="1"/>
          </p:cNvSpPr>
          <p:nvPr>
            <p:ph type="sldNum" sz="quarter" idx="10"/>
          </p:nvPr>
        </p:nvSpPr>
        <p:spPr>
          <a:xfrm>
            <a:off x="8372475" y="6151563"/>
            <a:ext cx="314325" cy="215900"/>
          </a:xfrm>
          <a:prstGeom prst="rect">
            <a:avLst/>
          </a:prstGeom>
        </p:spPr>
        <p:txBody>
          <a:bodyPr/>
          <a:lstStyle>
            <a:lvl1pPr>
              <a:defRPr/>
            </a:lvl1pPr>
          </a:lstStyle>
          <a:p>
            <a:pPr>
              <a:defRPr/>
            </a:pPr>
            <a:fld id="{EABE5242-4903-7447-B0C4-AE064CA67E28}" type="slidenum">
              <a:rPr lang="en-US"/>
              <a:pPr>
                <a:defRPr/>
              </a:pPr>
              <a:t>‹#›</a:t>
            </a:fld>
            <a:endParaRPr lang="en-US" dirty="0"/>
          </a:p>
        </p:txBody>
      </p:sp>
    </p:spTree>
    <p:extLst>
      <p:ext uri="{BB962C8B-B14F-4D97-AF65-F5344CB8AC3E}">
        <p14:creationId xmlns:p14="http://schemas.microsoft.com/office/powerpoint/2010/main" val="2653688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838200" y="457200"/>
            <a:ext cx="7696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838200" y="1676400"/>
            <a:ext cx="76962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1" name="AutoShape 7"/>
          <p:cNvSpPr>
            <a:spLocks noChangeArrowheads="1"/>
          </p:cNvSpPr>
          <p:nvPr userDrawn="1"/>
        </p:nvSpPr>
        <p:spPr bwMode="auto">
          <a:xfrm flipH="1" flipV="1">
            <a:off x="7391400" y="0"/>
            <a:ext cx="1752600" cy="1066800"/>
          </a:xfrm>
          <a:prstGeom prst="rtTriangle">
            <a:avLst/>
          </a:prstGeom>
          <a:solidFill>
            <a:srgbClr val="A50021"/>
          </a:solidFill>
          <a:ln w="9525">
            <a:solidFill>
              <a:schemeClr val="tx1"/>
            </a:solidFill>
            <a:miter lim="800000"/>
            <a:headEnd/>
            <a:tailEnd/>
          </a:ln>
          <a:effectLst/>
        </p:spPr>
        <p:txBody>
          <a:bodyPr rot="10800000" wrap="none" anchor="ctr"/>
          <a:lstStyle/>
          <a:p>
            <a:pPr algn="ctr">
              <a:defRPr/>
            </a:pPr>
            <a:endParaRPr lang="en-US" dirty="0">
              <a:solidFill>
                <a:srgbClr val="333399"/>
              </a:solidFill>
            </a:endParaRPr>
          </a:p>
        </p:txBody>
      </p:sp>
      <p:sp>
        <p:nvSpPr>
          <p:cNvPr id="1032" name="Text Box 8"/>
          <p:cNvSpPr txBox="1">
            <a:spLocks noChangeArrowheads="1"/>
          </p:cNvSpPr>
          <p:nvPr userDrawn="1"/>
        </p:nvSpPr>
        <p:spPr bwMode="auto">
          <a:xfrm rot="2028215">
            <a:off x="7595112" y="7813"/>
            <a:ext cx="1834005" cy="1015663"/>
          </a:xfrm>
          <a:prstGeom prst="rect">
            <a:avLst/>
          </a:prstGeom>
          <a:noFill/>
          <a:ln w="9525">
            <a:noFill/>
            <a:miter lim="800000"/>
            <a:headEnd/>
            <a:tailEnd/>
          </a:ln>
          <a:effectLst/>
        </p:spPr>
        <p:txBody>
          <a:bodyPr wrap="square">
            <a:spAutoFit/>
          </a:bodyPr>
          <a:lstStyle/>
          <a:p>
            <a:pPr algn="ctr">
              <a:lnSpc>
                <a:spcPct val="125000"/>
              </a:lnSpc>
              <a:spcBef>
                <a:spcPts val="0"/>
              </a:spcBef>
              <a:defRPr/>
            </a:pPr>
            <a:r>
              <a:rPr lang="en-US" sz="1600" i="1" dirty="0" smtClean="0">
                <a:solidFill>
                  <a:schemeClr val="bg1"/>
                </a:solidFill>
                <a:latin typeface="+mj-lt"/>
              </a:rPr>
              <a:t>HSTW</a:t>
            </a:r>
          </a:p>
          <a:p>
            <a:pPr algn="ctr">
              <a:lnSpc>
                <a:spcPct val="125000"/>
              </a:lnSpc>
              <a:spcBef>
                <a:spcPts val="0"/>
              </a:spcBef>
              <a:defRPr/>
            </a:pPr>
            <a:r>
              <a:rPr lang="en-US" sz="1600" i="1" dirty="0" smtClean="0">
                <a:solidFill>
                  <a:schemeClr val="bg1"/>
                </a:solidFill>
                <a:latin typeface="+mj-lt"/>
              </a:rPr>
              <a:t>MMGW/TCTW</a:t>
            </a:r>
          </a:p>
          <a:p>
            <a:pPr algn="ctr">
              <a:lnSpc>
                <a:spcPct val="125000"/>
              </a:lnSpc>
              <a:spcBef>
                <a:spcPts val="0"/>
              </a:spcBef>
              <a:defRPr/>
            </a:pPr>
            <a:endParaRPr lang="en-US" sz="1600" i="1" dirty="0">
              <a:solidFill>
                <a:schemeClr val="bg1"/>
              </a:solidFill>
              <a:latin typeface="+mj-lt"/>
            </a:endParaRPr>
          </a:p>
        </p:txBody>
      </p:sp>
      <p:sp>
        <p:nvSpPr>
          <p:cNvPr id="1033" name="Rectangle 9"/>
          <p:cNvSpPr>
            <a:spLocks noChangeArrowheads="1"/>
          </p:cNvSpPr>
          <p:nvPr userDrawn="1"/>
        </p:nvSpPr>
        <p:spPr bwMode="auto">
          <a:xfrm>
            <a:off x="0" y="0"/>
            <a:ext cx="381000" cy="6858000"/>
          </a:xfrm>
          <a:prstGeom prst="rect">
            <a:avLst/>
          </a:prstGeom>
          <a:solidFill>
            <a:srgbClr val="A50021"/>
          </a:solidFill>
          <a:ln w="9525">
            <a:solidFill>
              <a:schemeClr val="tx1"/>
            </a:solidFill>
            <a:miter lim="800000"/>
            <a:headEnd/>
            <a:tailEnd/>
          </a:ln>
          <a:effectLst/>
        </p:spPr>
        <p:txBody>
          <a:bodyPr wrap="none" anchor="ctr"/>
          <a:lstStyle/>
          <a:p>
            <a:pPr algn="ctr">
              <a:defRPr/>
            </a:pPr>
            <a:endParaRPr lang="en-US" b="0" dirty="0">
              <a:solidFill>
                <a:schemeClr val="tx2"/>
              </a:solidFill>
              <a:latin typeface="Times New Roman" pitchFamily="18" charset="0"/>
            </a:endParaRPr>
          </a:p>
        </p:txBody>
      </p:sp>
      <p:pic>
        <p:nvPicPr>
          <p:cNvPr id="11" name="Picture 9"/>
          <p:cNvPicPr>
            <a:picLocks noChangeAspect="1" noChangeArrowheads="1"/>
          </p:cNvPicPr>
          <p:nvPr userDrawn="1"/>
        </p:nvPicPr>
        <p:blipFill>
          <a:blip r:embed="rId17" cstate="print">
            <a:duotone>
              <a:prstClr val="black"/>
              <a:schemeClr val="accent2">
                <a:tint val="45000"/>
                <a:satMod val="400000"/>
              </a:schemeClr>
            </a:duotone>
            <a:lum bright="-61000" contrast="27000"/>
          </a:blip>
          <a:srcRect/>
          <a:stretch>
            <a:fillRect/>
          </a:stretch>
        </p:blipFill>
        <p:spPr bwMode="auto">
          <a:xfrm>
            <a:off x="457201" y="6476999"/>
            <a:ext cx="838199" cy="325967"/>
          </a:xfrm>
          <a:prstGeom prst="rect">
            <a:avLst/>
          </a:prstGeom>
          <a:noFill/>
          <a:ln w="9525">
            <a:noFill/>
            <a:miter lim="800000"/>
            <a:headEnd/>
            <a:tailEnd/>
          </a:ln>
        </p:spPr>
      </p:pic>
      <p:cxnSp>
        <p:nvCxnSpPr>
          <p:cNvPr id="12" name="Straight Connector 11"/>
          <p:cNvCxnSpPr/>
          <p:nvPr userDrawn="1"/>
        </p:nvCxnSpPr>
        <p:spPr bwMode="auto">
          <a:xfrm>
            <a:off x="1371600" y="64770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p:cNvSpPr txBox="1"/>
          <p:nvPr userDrawn="1"/>
        </p:nvSpPr>
        <p:spPr>
          <a:xfrm>
            <a:off x="1371600" y="6400800"/>
            <a:ext cx="2057400" cy="461665"/>
          </a:xfrm>
          <a:prstGeom prst="rect">
            <a:avLst/>
          </a:prstGeom>
          <a:noFill/>
        </p:spPr>
        <p:txBody>
          <a:bodyPr wrap="square" rtlCol="0">
            <a:spAutoFit/>
          </a:bodyPr>
          <a:lstStyle/>
          <a:p>
            <a:r>
              <a:rPr lang="en-US" sz="1200" b="1" dirty="0" smtClean="0">
                <a:solidFill>
                  <a:schemeClr val="accent2">
                    <a:lumMod val="50000"/>
                  </a:schemeClr>
                </a:solidFill>
              </a:rPr>
              <a:t>Southern Regional</a:t>
            </a:r>
          </a:p>
          <a:p>
            <a:r>
              <a:rPr lang="en-US" sz="1200" b="1" dirty="0" smtClean="0">
                <a:solidFill>
                  <a:schemeClr val="accent2">
                    <a:lumMod val="50000"/>
                  </a:schemeClr>
                </a:solidFill>
              </a:rPr>
              <a:t>Education Board</a:t>
            </a:r>
            <a:endParaRPr lang="en-US" sz="1200" b="1" dirty="0">
              <a:solidFill>
                <a:schemeClr val="accent2">
                  <a:lumMod val="50000"/>
                </a:schemeClr>
              </a:solidFill>
            </a:endParaRPr>
          </a:p>
        </p:txBody>
      </p:sp>
    </p:spTree>
    <p:extLst>
      <p:ext uri="{BB962C8B-B14F-4D97-AF65-F5344CB8AC3E}">
        <p14:creationId xmlns:p14="http://schemas.microsoft.com/office/powerpoint/2010/main" val="3697340866"/>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rgbClr val="40347C"/>
          </a:solidFill>
          <a:latin typeface="+mj-lt"/>
          <a:ea typeface="+mj-ea"/>
          <a:cs typeface="+mj-cs"/>
        </a:defRPr>
      </a:lvl1pPr>
      <a:lvl2pPr algn="ctr" rtl="0" eaLnBrk="0" fontAlgn="base" hangingPunct="0">
        <a:spcBef>
          <a:spcPct val="0"/>
        </a:spcBef>
        <a:spcAft>
          <a:spcPct val="0"/>
        </a:spcAft>
        <a:defRPr sz="4400" b="1">
          <a:solidFill>
            <a:srgbClr val="40347C"/>
          </a:solidFill>
          <a:latin typeface="Arial" charset="0"/>
        </a:defRPr>
      </a:lvl2pPr>
      <a:lvl3pPr algn="ctr" rtl="0" eaLnBrk="0" fontAlgn="base" hangingPunct="0">
        <a:spcBef>
          <a:spcPct val="0"/>
        </a:spcBef>
        <a:spcAft>
          <a:spcPct val="0"/>
        </a:spcAft>
        <a:defRPr sz="4400" b="1">
          <a:solidFill>
            <a:srgbClr val="40347C"/>
          </a:solidFill>
          <a:latin typeface="Arial" charset="0"/>
        </a:defRPr>
      </a:lvl3pPr>
      <a:lvl4pPr algn="ctr" rtl="0" eaLnBrk="0" fontAlgn="base" hangingPunct="0">
        <a:spcBef>
          <a:spcPct val="0"/>
        </a:spcBef>
        <a:spcAft>
          <a:spcPct val="0"/>
        </a:spcAft>
        <a:defRPr sz="4400" b="1">
          <a:solidFill>
            <a:srgbClr val="40347C"/>
          </a:solidFill>
          <a:latin typeface="Arial" charset="0"/>
        </a:defRPr>
      </a:lvl4pPr>
      <a:lvl5pPr algn="ctr" rtl="0" eaLnBrk="0" fontAlgn="base" hangingPunct="0">
        <a:spcBef>
          <a:spcPct val="0"/>
        </a:spcBef>
        <a:spcAft>
          <a:spcPct val="0"/>
        </a:spcAft>
        <a:defRPr sz="4400" b="1">
          <a:solidFill>
            <a:srgbClr val="40347C"/>
          </a:solidFill>
          <a:latin typeface="Arial" charset="0"/>
        </a:defRPr>
      </a:lvl5pPr>
      <a:lvl6pPr marL="457200" algn="ctr" rtl="0" eaLnBrk="0" fontAlgn="base" hangingPunct="0">
        <a:spcBef>
          <a:spcPct val="0"/>
        </a:spcBef>
        <a:spcAft>
          <a:spcPct val="0"/>
        </a:spcAft>
        <a:defRPr sz="4400" b="1">
          <a:solidFill>
            <a:srgbClr val="40347C"/>
          </a:solidFill>
          <a:latin typeface="Arial" charset="0"/>
        </a:defRPr>
      </a:lvl6pPr>
      <a:lvl7pPr marL="914400" algn="ctr" rtl="0" eaLnBrk="0" fontAlgn="base" hangingPunct="0">
        <a:spcBef>
          <a:spcPct val="0"/>
        </a:spcBef>
        <a:spcAft>
          <a:spcPct val="0"/>
        </a:spcAft>
        <a:defRPr sz="4400" b="1">
          <a:solidFill>
            <a:srgbClr val="40347C"/>
          </a:solidFill>
          <a:latin typeface="Arial" charset="0"/>
        </a:defRPr>
      </a:lvl7pPr>
      <a:lvl8pPr marL="1371600" algn="ctr" rtl="0" eaLnBrk="0" fontAlgn="base" hangingPunct="0">
        <a:spcBef>
          <a:spcPct val="0"/>
        </a:spcBef>
        <a:spcAft>
          <a:spcPct val="0"/>
        </a:spcAft>
        <a:defRPr sz="4400" b="1">
          <a:solidFill>
            <a:srgbClr val="40347C"/>
          </a:solidFill>
          <a:latin typeface="Arial" charset="0"/>
        </a:defRPr>
      </a:lvl8pPr>
      <a:lvl9pPr marL="1828800" algn="ctr" rtl="0" eaLnBrk="0" fontAlgn="base" hangingPunct="0">
        <a:spcBef>
          <a:spcPct val="0"/>
        </a:spcBef>
        <a:spcAft>
          <a:spcPct val="0"/>
        </a:spcAft>
        <a:defRPr sz="4400" b="1">
          <a:solidFill>
            <a:srgbClr val="40347C"/>
          </a:solidFill>
          <a:latin typeface="Arial" charset="0"/>
        </a:defRPr>
      </a:lvl9pPr>
    </p:titleStyle>
    <p:bodyStyle>
      <a:lvl1pPr marL="342900" indent="-342900" algn="l" rtl="0" eaLnBrk="0" fontAlgn="base" hangingPunct="0">
        <a:spcBef>
          <a:spcPct val="20000"/>
        </a:spcBef>
        <a:spcAft>
          <a:spcPct val="0"/>
        </a:spcAft>
        <a:buClr>
          <a:srgbClr val="873746"/>
        </a:buClr>
        <a:buFont typeface="Wingdings" pitchFamily="2" charset="2"/>
        <a:buChar char="n"/>
        <a:defRPr sz="2800" b="1">
          <a:solidFill>
            <a:srgbClr val="40347C"/>
          </a:solidFill>
          <a:latin typeface="+mn-lt"/>
          <a:ea typeface="+mn-ea"/>
          <a:cs typeface="+mn-cs"/>
        </a:defRPr>
      </a:lvl1pPr>
      <a:lvl2pPr marL="742950" indent="-285750" algn="l" rtl="0" eaLnBrk="0" fontAlgn="base" hangingPunct="0">
        <a:spcBef>
          <a:spcPct val="20000"/>
        </a:spcBef>
        <a:spcAft>
          <a:spcPct val="0"/>
        </a:spcAft>
        <a:buClr>
          <a:srgbClr val="873746"/>
        </a:buClr>
        <a:buFont typeface="Wingdings" pitchFamily="2" charset="2"/>
        <a:buChar char="l"/>
        <a:defRPr sz="2400" b="1">
          <a:solidFill>
            <a:srgbClr val="40347C"/>
          </a:solidFill>
          <a:latin typeface="+mn-lt"/>
        </a:defRPr>
      </a:lvl2pPr>
      <a:lvl3pPr marL="1143000" indent="-228600" algn="l" rtl="0" eaLnBrk="0" fontAlgn="base" hangingPunct="0">
        <a:spcBef>
          <a:spcPct val="20000"/>
        </a:spcBef>
        <a:spcAft>
          <a:spcPct val="0"/>
        </a:spcAft>
        <a:buClr>
          <a:srgbClr val="873746"/>
        </a:buClr>
        <a:buChar char="•"/>
        <a:defRPr sz="2000" b="1">
          <a:solidFill>
            <a:srgbClr val="40347C"/>
          </a:solidFill>
          <a:latin typeface="+mn-lt"/>
        </a:defRPr>
      </a:lvl3pPr>
      <a:lvl4pPr marL="1600200" indent="-228600" algn="l" rtl="0" eaLnBrk="0" fontAlgn="base" hangingPunct="0">
        <a:spcBef>
          <a:spcPct val="20000"/>
        </a:spcBef>
        <a:spcAft>
          <a:spcPct val="0"/>
        </a:spcAft>
        <a:buClr>
          <a:srgbClr val="873746"/>
        </a:buClr>
        <a:buChar char="–"/>
        <a:defRPr sz="1800" b="1">
          <a:solidFill>
            <a:srgbClr val="40347C"/>
          </a:solidFill>
          <a:latin typeface="+mn-lt"/>
        </a:defRPr>
      </a:lvl4pPr>
      <a:lvl5pPr marL="2057400" indent="-228600" algn="l" rtl="0" eaLnBrk="0" fontAlgn="base" hangingPunct="0">
        <a:spcBef>
          <a:spcPct val="20000"/>
        </a:spcBef>
        <a:spcAft>
          <a:spcPct val="0"/>
        </a:spcAft>
        <a:buClr>
          <a:srgbClr val="873746"/>
        </a:buClr>
        <a:buChar char="»"/>
        <a:defRPr sz="1800" b="1">
          <a:solidFill>
            <a:srgbClr val="40347C"/>
          </a:solidFill>
          <a:latin typeface="+mn-lt"/>
        </a:defRPr>
      </a:lvl5pPr>
      <a:lvl6pPr marL="2514600" indent="-228600" algn="l" rtl="0" eaLnBrk="0" fontAlgn="base" hangingPunct="0">
        <a:spcBef>
          <a:spcPct val="20000"/>
        </a:spcBef>
        <a:spcAft>
          <a:spcPct val="0"/>
        </a:spcAft>
        <a:buClr>
          <a:srgbClr val="873746"/>
        </a:buClr>
        <a:buChar char="»"/>
        <a:defRPr sz="2000" b="1">
          <a:solidFill>
            <a:srgbClr val="40347C"/>
          </a:solidFill>
          <a:latin typeface="+mn-lt"/>
        </a:defRPr>
      </a:lvl6pPr>
      <a:lvl7pPr marL="2971800" indent="-228600" algn="l" rtl="0" eaLnBrk="0" fontAlgn="base" hangingPunct="0">
        <a:spcBef>
          <a:spcPct val="20000"/>
        </a:spcBef>
        <a:spcAft>
          <a:spcPct val="0"/>
        </a:spcAft>
        <a:buClr>
          <a:srgbClr val="873746"/>
        </a:buClr>
        <a:buChar char="»"/>
        <a:defRPr sz="2000" b="1">
          <a:solidFill>
            <a:srgbClr val="40347C"/>
          </a:solidFill>
          <a:latin typeface="+mn-lt"/>
        </a:defRPr>
      </a:lvl7pPr>
      <a:lvl8pPr marL="3429000" indent="-228600" algn="l" rtl="0" eaLnBrk="0" fontAlgn="base" hangingPunct="0">
        <a:spcBef>
          <a:spcPct val="20000"/>
        </a:spcBef>
        <a:spcAft>
          <a:spcPct val="0"/>
        </a:spcAft>
        <a:buClr>
          <a:srgbClr val="873746"/>
        </a:buClr>
        <a:buChar char="»"/>
        <a:defRPr sz="2000" b="1">
          <a:solidFill>
            <a:srgbClr val="40347C"/>
          </a:solidFill>
          <a:latin typeface="+mn-lt"/>
        </a:defRPr>
      </a:lvl8pPr>
      <a:lvl9pPr marL="3886200" indent="-228600" algn="l" rtl="0" eaLnBrk="0" fontAlgn="base" hangingPunct="0">
        <a:spcBef>
          <a:spcPct val="20000"/>
        </a:spcBef>
        <a:spcAft>
          <a:spcPct val="0"/>
        </a:spcAft>
        <a:buClr>
          <a:srgbClr val="873746"/>
        </a:buClr>
        <a:buChar char="»"/>
        <a:defRPr sz="2000" b="1">
          <a:solidFill>
            <a:srgbClr val="40347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371600"/>
            <a:ext cx="5791200" cy="4985980"/>
          </a:xfrm>
          <a:prstGeom prst="rect">
            <a:avLst/>
          </a:prstGeom>
        </p:spPr>
        <p:txBody>
          <a:bodyPr wrap="square">
            <a:spAutoFit/>
          </a:bodyPr>
          <a:lstStyle/>
          <a:p>
            <a:pPr algn="ctr"/>
            <a:r>
              <a:rPr lang="en-US" sz="5400" b="1" dirty="0" smtClean="0">
                <a:solidFill>
                  <a:srgbClr val="0070C0"/>
                </a:solidFill>
              </a:rPr>
              <a:t>Why Mathematical </a:t>
            </a:r>
            <a:br>
              <a:rPr lang="en-US" sz="5400" b="1" dirty="0" smtClean="0">
                <a:solidFill>
                  <a:srgbClr val="0070C0"/>
                </a:solidFill>
              </a:rPr>
            </a:br>
            <a:r>
              <a:rPr lang="en-US" sz="5400" b="1" dirty="0" smtClean="0">
                <a:solidFill>
                  <a:srgbClr val="0070C0"/>
                </a:solidFill>
              </a:rPr>
              <a:t>Literacy Matters</a:t>
            </a:r>
            <a:r>
              <a:rPr lang="en-US" dirty="0" smtClean="0"/>
              <a:t/>
            </a:r>
            <a:br>
              <a:rPr lang="en-US" dirty="0" smtClean="0"/>
            </a:br>
            <a:endParaRPr lang="en-US" dirty="0" smtClean="0"/>
          </a:p>
          <a:p>
            <a:pPr algn="ctr"/>
            <a:endParaRPr lang="en-US" sz="2400" dirty="0" smtClean="0">
              <a:solidFill>
                <a:srgbClr val="0070C0"/>
              </a:solidFill>
            </a:endParaRPr>
          </a:p>
          <a:p>
            <a:pPr algn="ctr"/>
            <a:r>
              <a:rPr lang="en-US" sz="3200" dirty="0" smtClean="0">
                <a:solidFill>
                  <a:srgbClr val="0070C0"/>
                </a:solidFill>
              </a:rPr>
              <a:t>Tuesday, July 14, 2015</a:t>
            </a:r>
            <a:r>
              <a:rPr lang="en-US" sz="3200" dirty="0" smtClean="0"/>
              <a:t/>
            </a:r>
            <a:br>
              <a:rPr lang="en-US" sz="3200" dirty="0" smtClean="0"/>
            </a:br>
            <a:r>
              <a:rPr lang="en-US" sz="3200" dirty="0" smtClean="0">
                <a:solidFill>
                  <a:srgbClr val="FF0000"/>
                </a:solidFill>
              </a:rPr>
              <a:t>Jason Adair</a:t>
            </a:r>
            <a:br>
              <a:rPr lang="en-US" sz="3200" dirty="0" smtClean="0">
                <a:solidFill>
                  <a:srgbClr val="FF0000"/>
                </a:solidFill>
              </a:rPr>
            </a:br>
            <a:r>
              <a:rPr lang="en-US" sz="3200" dirty="0" smtClean="0">
                <a:solidFill>
                  <a:srgbClr val="FF0000"/>
                </a:solidFill>
              </a:rPr>
              <a:t>Pamela Broome</a:t>
            </a:r>
            <a:r>
              <a:rPr lang="en-US" dirty="0" smtClean="0"/>
              <a:t/>
            </a:r>
            <a:br>
              <a:rPr lang="en-US" dirty="0" smtClean="0"/>
            </a:br>
            <a:endParaRPr lang="en-US" dirty="0"/>
          </a:p>
        </p:txBody>
      </p:sp>
    </p:spTree>
    <p:extLst>
      <p:ext uri="{BB962C8B-B14F-4D97-AF65-F5344CB8AC3E}">
        <p14:creationId xmlns:p14="http://schemas.microsoft.com/office/powerpoint/2010/main" val="181244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7162801" y="4267200"/>
            <a:ext cx="1801906" cy="2330822"/>
          </a:xfrm>
          <a:prstGeom prst="rect">
            <a:avLst/>
          </a:prstGeom>
        </p:spPr>
      </p:pic>
      <p:sp>
        <p:nvSpPr>
          <p:cNvPr id="2" name="Title 1"/>
          <p:cNvSpPr>
            <a:spLocks noGrp="1"/>
          </p:cNvSpPr>
          <p:nvPr>
            <p:ph type="title"/>
          </p:nvPr>
        </p:nvSpPr>
        <p:spPr>
          <a:xfrm>
            <a:off x="228600" y="393391"/>
            <a:ext cx="7886700" cy="994172"/>
          </a:xfrm>
        </p:spPr>
        <p:txBody>
          <a:bodyPr/>
          <a:lstStyle/>
          <a:p>
            <a:r>
              <a:rPr lang="en-US" dirty="0" smtClean="0"/>
              <a:t> </a:t>
            </a:r>
            <a:r>
              <a:rPr lang="en-US" b="1" dirty="0"/>
              <a:t>The Sailors and Coconuts Problem </a:t>
            </a:r>
            <a:endParaRPr lang="en-US" dirty="0"/>
          </a:p>
        </p:txBody>
      </p:sp>
      <p:sp>
        <p:nvSpPr>
          <p:cNvPr id="5" name="Rectangle 4"/>
          <p:cNvSpPr/>
          <p:nvPr/>
        </p:nvSpPr>
        <p:spPr>
          <a:xfrm>
            <a:off x="762000" y="1216917"/>
            <a:ext cx="6944128" cy="5309146"/>
          </a:xfrm>
          <a:prstGeom prst="rect">
            <a:avLst/>
          </a:prstGeom>
        </p:spPr>
        <p:txBody>
          <a:bodyPr wrap="square">
            <a:spAutoFit/>
          </a:bodyPr>
          <a:lstStyle/>
          <a:p>
            <a:endParaRPr lang="en-US" sz="1500"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 Three sailors were marooned on a deserted island that was also inhabited by a band of monkeys. The sailors worked all day to collect coconuts but were too tired that night to count them, They agreed to divide them equally the next morning. During the night, one sailor woke up and decided to take his share. He found that he could make three equal piles, with one coconut left over, which he threw to the monkeys. Thereupon, he put his own share in a pile down the beach, and left the remainder in a single pile near where they all slept. Later that night, the second sailor awoke and, likewise, decided to take his share of coconuts. He also was able to make three equal piles, with one coconut left over, which he threw to the monkeys. Somewhat later, the third sailor awoke and did exactly the same thing with the remaining coconuts. In the morning, all three sailors noticed that the pile was considerably smaller, but each thought that he knew why and said nothing. When they then divided what was left of the original pile of coconuts equally, each sailor received seven and one was left over, which they threw to the monkeys. </a:t>
            </a:r>
          </a:p>
          <a:p>
            <a:endParaRPr lang="en-US" dirty="0">
              <a:solidFill>
                <a:srgbClr val="000000"/>
              </a:solidFill>
              <a:latin typeface="Times New Roman" panose="02020603050405020304" pitchFamily="18" charset="0"/>
            </a:endParaRPr>
          </a:p>
          <a:p>
            <a:r>
              <a:rPr lang="en-US" b="0" i="1" u="none" strike="noStrike" baseline="0" dirty="0" smtClean="0">
                <a:solidFill>
                  <a:srgbClr val="000000"/>
                </a:solidFill>
                <a:latin typeface="Times New Roman" panose="02020603050405020304" pitchFamily="18" charset="0"/>
              </a:rPr>
              <a:t>How many coconuts were in the original pile? </a:t>
            </a:r>
            <a:endParaRPr lang="en-US" dirty="0"/>
          </a:p>
        </p:txBody>
      </p:sp>
    </p:spTree>
    <p:extLst>
      <p:ext uri="{BB962C8B-B14F-4D97-AF65-F5344CB8AC3E}">
        <p14:creationId xmlns:p14="http://schemas.microsoft.com/office/powerpoint/2010/main" val="3181994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 Teaching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63416768"/>
              </p:ext>
            </p:extLst>
          </p:nvPr>
        </p:nvGraphicFramePr>
        <p:xfrm>
          <a:off x="628650" y="1447800"/>
          <a:ext cx="7886700" cy="4495800"/>
        </p:xfrm>
        <a:graphic>
          <a:graphicData uri="http://schemas.openxmlformats.org/drawingml/2006/table">
            <a:tbl>
              <a:tblPr firstRow="1" bandRow="1">
                <a:tableStyleId>{5C22544A-7EE6-4342-B048-85BDC9FD1C3A}</a:tableStyleId>
              </a:tblPr>
              <a:tblGrid>
                <a:gridCol w="1971675"/>
                <a:gridCol w="1971675"/>
                <a:gridCol w="1971675"/>
                <a:gridCol w="1971675"/>
              </a:tblGrid>
              <a:tr h="561975">
                <a:tc>
                  <a:txBody>
                    <a:bodyPr/>
                    <a:lstStyle/>
                    <a:p>
                      <a:pPr algn="ctr"/>
                      <a:r>
                        <a:rPr lang="en-US" sz="2400" dirty="0" smtClean="0"/>
                        <a:t>Predict</a:t>
                      </a:r>
                      <a:endParaRPr lang="en-US" sz="2400" dirty="0"/>
                    </a:p>
                  </a:txBody>
                  <a:tcPr marL="68580" marR="68580" marT="34290" marB="34290"/>
                </a:tc>
                <a:tc>
                  <a:txBody>
                    <a:bodyPr/>
                    <a:lstStyle/>
                    <a:p>
                      <a:pPr algn="ctr"/>
                      <a:r>
                        <a:rPr lang="en-US" sz="2400" dirty="0" smtClean="0"/>
                        <a:t>Question</a:t>
                      </a:r>
                      <a:endParaRPr lang="en-US" sz="2400" dirty="0"/>
                    </a:p>
                  </a:txBody>
                  <a:tcPr marL="68580" marR="68580" marT="34290" marB="34290"/>
                </a:tc>
                <a:tc>
                  <a:txBody>
                    <a:bodyPr/>
                    <a:lstStyle/>
                    <a:p>
                      <a:pPr algn="ctr"/>
                      <a:r>
                        <a:rPr lang="en-US" sz="2400" dirty="0" smtClean="0"/>
                        <a:t>Clarify</a:t>
                      </a:r>
                      <a:endParaRPr lang="en-US" sz="2400" dirty="0"/>
                    </a:p>
                  </a:txBody>
                  <a:tcPr marL="68580" marR="68580" marT="34290" marB="34290"/>
                </a:tc>
                <a:tc>
                  <a:txBody>
                    <a:bodyPr/>
                    <a:lstStyle/>
                    <a:p>
                      <a:pPr algn="ctr"/>
                      <a:r>
                        <a:rPr lang="en-US" sz="2400" dirty="0" smtClean="0">
                          <a:solidFill>
                            <a:schemeClr val="accent6"/>
                          </a:solidFill>
                        </a:rPr>
                        <a:t>Summarize</a:t>
                      </a:r>
                      <a:endParaRPr lang="en-US" sz="2400" dirty="0">
                        <a:solidFill>
                          <a:schemeClr val="accent6"/>
                        </a:solidFill>
                      </a:endParaRPr>
                    </a:p>
                  </a:txBody>
                  <a:tcPr marL="68580" marR="68580" marT="34290" marB="34290"/>
                </a:tc>
              </a:tr>
              <a:tr h="3933825">
                <a:tc>
                  <a:txBody>
                    <a:bodyPr/>
                    <a:lstStyle/>
                    <a:p>
                      <a:r>
                        <a:rPr lang="en-US" sz="1500" kern="1200" dirty="0" smtClean="0">
                          <a:solidFill>
                            <a:schemeClr val="dk1"/>
                          </a:solidFill>
                          <a:effectLst/>
                          <a:latin typeface="+mn-lt"/>
                          <a:ea typeface="+mn-ea"/>
                          <a:cs typeface="+mn-cs"/>
                        </a:rPr>
                        <a:t>Read the problem. What do you know? What predictions can you make about how to solve? Possible misconceptions?</a:t>
                      </a:r>
                      <a:endParaRPr lang="en-US" sz="1500" dirty="0"/>
                    </a:p>
                  </a:txBody>
                  <a:tcPr marL="68580" marR="68580" marT="34290" marB="34290"/>
                </a:tc>
                <a:tc>
                  <a:txBody>
                    <a:bodyPr/>
                    <a:lstStyle/>
                    <a:p>
                      <a:r>
                        <a:rPr lang="en-US" sz="1500" kern="1200" dirty="0" smtClean="0">
                          <a:solidFill>
                            <a:schemeClr val="dk1"/>
                          </a:solidFill>
                          <a:effectLst/>
                          <a:latin typeface="+mn-lt"/>
                          <a:ea typeface="+mn-ea"/>
                          <a:cs typeface="+mn-cs"/>
                        </a:rPr>
                        <a:t>What questions do you have about the problem itself? What questions do you have about how to solve? What questions do you about information presented? What is the most confusing? What (if any) additional information is needed?</a:t>
                      </a:r>
                      <a:endParaRPr lang="en-US" sz="1500" dirty="0"/>
                    </a:p>
                  </a:txBody>
                  <a:tcPr marL="68580" marR="68580" marT="34290" marB="34290"/>
                </a:tc>
                <a:tc>
                  <a:txBody>
                    <a:bodyPr/>
                    <a:lstStyle/>
                    <a:p>
                      <a:pPr marL="0" marR="0">
                        <a:lnSpc>
                          <a:spcPct val="107000"/>
                        </a:lnSpc>
                        <a:spcBef>
                          <a:spcPts val="0"/>
                        </a:spcBef>
                        <a:spcAft>
                          <a:spcPts val="0"/>
                        </a:spcAft>
                      </a:pPr>
                      <a:r>
                        <a:rPr lang="en-US" sz="1500" dirty="0">
                          <a:effectLst/>
                          <a:latin typeface="Calibri" panose="020F0502020204030204" pitchFamily="34" charset="0"/>
                          <a:ea typeface="Calibri" panose="020F0502020204030204" pitchFamily="34" charset="0"/>
                          <a:cs typeface="Times New Roman" panose="02020603050405020304" pitchFamily="18" charset="0"/>
                        </a:rPr>
                        <a:t>Explain what you are being asked to do. Explain process you will use to solve the problem.</a:t>
                      </a:r>
                    </a:p>
                  </a:txBody>
                  <a:tcPr marL="51435" marR="51435" marT="0" marB="0"/>
                </a:tc>
                <a:tc>
                  <a:txBody>
                    <a:bodyPr/>
                    <a:lstStyle/>
                    <a:p>
                      <a:r>
                        <a:rPr lang="en-US" sz="1800" kern="1200" dirty="0" smtClean="0">
                          <a:solidFill>
                            <a:schemeClr val="accent6"/>
                          </a:solidFill>
                          <a:effectLst/>
                          <a:latin typeface="+mn-lt"/>
                          <a:ea typeface="+mn-ea"/>
                          <a:cs typeface="+mn-cs"/>
                        </a:rPr>
                        <a:t>After solving, </a:t>
                      </a:r>
                      <a:r>
                        <a:rPr lang="en-US" sz="1800" b="1" kern="1200" dirty="0" smtClean="0">
                          <a:solidFill>
                            <a:schemeClr val="accent6"/>
                          </a:solidFill>
                          <a:effectLst/>
                          <a:latin typeface="+mn-lt"/>
                          <a:ea typeface="+mn-ea"/>
                          <a:cs typeface="+mn-cs"/>
                        </a:rPr>
                        <a:t>summarize the process </a:t>
                      </a:r>
                      <a:r>
                        <a:rPr lang="en-US" sz="1800" kern="1200" dirty="0" smtClean="0">
                          <a:solidFill>
                            <a:schemeClr val="accent6"/>
                          </a:solidFill>
                          <a:effectLst/>
                          <a:latin typeface="+mn-lt"/>
                          <a:ea typeface="+mn-ea"/>
                          <a:cs typeface="+mn-cs"/>
                        </a:rPr>
                        <a:t>used to solve the problem. What were the challenges? What will I do  the same</a:t>
                      </a:r>
                      <a:r>
                        <a:rPr lang="en-US" sz="1800" kern="1200" baseline="0" dirty="0" smtClean="0">
                          <a:solidFill>
                            <a:schemeClr val="accent6"/>
                          </a:solidFill>
                          <a:effectLst/>
                          <a:latin typeface="+mn-lt"/>
                          <a:ea typeface="+mn-ea"/>
                          <a:cs typeface="+mn-cs"/>
                        </a:rPr>
                        <a:t> and/or </a:t>
                      </a:r>
                      <a:r>
                        <a:rPr lang="en-US" sz="1800" kern="1200" dirty="0" smtClean="0">
                          <a:solidFill>
                            <a:schemeClr val="accent6"/>
                          </a:solidFill>
                          <a:effectLst/>
                          <a:latin typeface="+mn-lt"/>
                          <a:ea typeface="+mn-ea"/>
                          <a:cs typeface="+mn-cs"/>
                        </a:rPr>
                        <a:t>differently the next time I encounter a similar problem? </a:t>
                      </a:r>
                      <a:endParaRPr lang="en-US" sz="1800" dirty="0">
                        <a:solidFill>
                          <a:schemeClr val="accent6"/>
                        </a:solidFill>
                      </a:endParaRPr>
                    </a:p>
                  </a:txBody>
                  <a:tcPr marL="68580" marR="68580" marT="34290" marB="34290"/>
                </a:tc>
              </a:tr>
            </a:tbl>
          </a:graphicData>
        </a:graphic>
      </p:graphicFrame>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6300" y="4871544"/>
            <a:ext cx="2133600" cy="1986456"/>
          </a:xfrm>
          <a:prstGeom prst="rect">
            <a:avLst/>
          </a:prstGeom>
        </p:spPr>
      </p:pic>
    </p:spTree>
    <p:extLst>
      <p:ext uri="{BB962C8B-B14F-4D97-AF65-F5344CB8AC3E}">
        <p14:creationId xmlns:p14="http://schemas.microsoft.com/office/powerpoint/2010/main" val="2780837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676400"/>
            <a:ext cx="7696200" cy="4114800"/>
          </a:xfrm>
        </p:spPr>
        <p:txBody>
          <a:bodyPr/>
          <a:lstStyle/>
          <a:p>
            <a:pPr marL="0" indent="0">
              <a:buNone/>
            </a:pPr>
            <a:endParaRPr lang="en-US" dirty="0" smtClean="0"/>
          </a:p>
          <a:p>
            <a:pPr marL="0" indent="0" algn="ctr">
              <a:buNone/>
            </a:pPr>
            <a:r>
              <a:rPr lang="en-US" sz="4000" dirty="0" smtClean="0"/>
              <a:t>How might this approach to problem solving impact student learning?</a:t>
            </a:r>
            <a:endParaRPr lang="en-US" sz="4000" dirty="0"/>
          </a:p>
        </p:txBody>
      </p:sp>
    </p:spTree>
    <p:extLst>
      <p:ext uri="{BB962C8B-B14F-4D97-AF65-F5344CB8AC3E}">
        <p14:creationId xmlns:p14="http://schemas.microsoft.com/office/powerpoint/2010/main" val="3889954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Metacognition</a:t>
            </a:r>
            <a:endParaRPr lang="en-US" dirty="0"/>
          </a:p>
        </p:txBody>
      </p:sp>
      <p:sp>
        <p:nvSpPr>
          <p:cNvPr id="3" name="Content Placeholder 2"/>
          <p:cNvSpPr>
            <a:spLocks noGrp="1"/>
          </p:cNvSpPr>
          <p:nvPr>
            <p:ph idx="1"/>
          </p:nvPr>
        </p:nvSpPr>
        <p:spPr>
          <a:xfrm>
            <a:off x="838200" y="1295400"/>
            <a:ext cx="7696200" cy="4419600"/>
          </a:xfrm>
        </p:spPr>
        <p:txBody>
          <a:bodyPr>
            <a:normAutofit lnSpcReduction="10000"/>
          </a:bodyPr>
          <a:lstStyle/>
          <a:p>
            <a:pPr algn="ctr"/>
            <a:endParaRPr lang="en-US" dirty="0" smtClean="0"/>
          </a:p>
          <a:p>
            <a:pPr marL="0" indent="0" algn="ctr">
              <a:buNone/>
            </a:pPr>
            <a:r>
              <a:rPr lang="en-US" dirty="0" smtClean="0"/>
              <a:t>Metacognition </a:t>
            </a:r>
            <a:r>
              <a:rPr lang="en-US" dirty="0"/>
              <a:t>is one’s ability to use prior knowledge to plan a strategy for approaching a learning task, take necessary steps to problem solve, reflect on and evaluate results, and modify one’s approach as needed. It helps learners choose the right cognitive tool for the task and plays a critical role in successful learning.</a:t>
            </a:r>
          </a:p>
        </p:txBody>
      </p:sp>
    </p:spTree>
    <p:extLst>
      <p:ext uri="{BB962C8B-B14F-4D97-AF65-F5344CB8AC3E}">
        <p14:creationId xmlns:p14="http://schemas.microsoft.com/office/powerpoint/2010/main" val="2792778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Metacognition= thinking about thinking</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solidFill>
                  <a:srgbClr val="C00000"/>
                </a:solidFill>
              </a:rPr>
              <a:t>Social</a:t>
            </a:r>
            <a:r>
              <a:rPr lang="en-US" dirty="0" smtClean="0"/>
              <a:t>- creating safety, lower affective domain</a:t>
            </a:r>
          </a:p>
          <a:p>
            <a:pPr>
              <a:buFont typeface="Arial" panose="020B0604020202020204" pitchFamily="34" charset="0"/>
              <a:buChar char="•"/>
            </a:pPr>
            <a:r>
              <a:rPr lang="en-US" dirty="0" smtClean="0">
                <a:solidFill>
                  <a:srgbClr val="C00000"/>
                </a:solidFill>
              </a:rPr>
              <a:t>Personal</a:t>
            </a:r>
            <a:r>
              <a:rPr lang="en-US" dirty="0" smtClean="0"/>
              <a:t>- your identity, confidence, schema, etc.</a:t>
            </a:r>
          </a:p>
          <a:p>
            <a:pPr>
              <a:buFont typeface="Arial" panose="020B0604020202020204" pitchFamily="34" charset="0"/>
              <a:buChar char="•"/>
            </a:pPr>
            <a:r>
              <a:rPr lang="en-US" dirty="0" smtClean="0">
                <a:solidFill>
                  <a:srgbClr val="C00000"/>
                </a:solidFill>
              </a:rPr>
              <a:t>Cognitive</a:t>
            </a:r>
            <a:r>
              <a:rPr lang="en-US" dirty="0" smtClean="0"/>
              <a:t>- comprehension, look at big picture and break it down</a:t>
            </a:r>
          </a:p>
          <a:p>
            <a:pPr>
              <a:buFont typeface="Arial" panose="020B0604020202020204" pitchFamily="34" charset="0"/>
              <a:buChar char="•"/>
            </a:pPr>
            <a:r>
              <a:rPr lang="en-US" dirty="0" smtClean="0">
                <a:solidFill>
                  <a:srgbClr val="C00000"/>
                </a:solidFill>
              </a:rPr>
              <a:t>Knowledge-building</a:t>
            </a:r>
            <a:r>
              <a:rPr lang="en-US" dirty="0" smtClean="0"/>
              <a:t>- improving your schema, knowledge, disciplinary discourse</a:t>
            </a:r>
            <a:endParaRPr lang="en-US" dirty="0"/>
          </a:p>
        </p:txBody>
      </p:sp>
    </p:spTree>
    <p:extLst>
      <p:ext uri="{BB962C8B-B14F-4D97-AF65-F5344CB8AC3E}">
        <p14:creationId xmlns:p14="http://schemas.microsoft.com/office/powerpoint/2010/main" val="1325513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981200"/>
            <a:ext cx="6248400" cy="2123658"/>
          </a:xfrm>
          <a:prstGeom prst="rect">
            <a:avLst/>
          </a:prstGeom>
          <a:noFill/>
        </p:spPr>
        <p:txBody>
          <a:bodyPr wrap="square" rtlCol="0">
            <a:spAutoFit/>
          </a:bodyPr>
          <a:lstStyle/>
          <a:p>
            <a:pPr algn="ctr"/>
            <a:r>
              <a:rPr lang="en-US" sz="4400" dirty="0" smtClean="0"/>
              <a:t>Metacognitive thinking </a:t>
            </a:r>
          </a:p>
          <a:p>
            <a:pPr algn="ctr"/>
            <a:r>
              <a:rPr lang="en-US" sz="4400" dirty="0" smtClean="0"/>
              <a:t>must be</a:t>
            </a:r>
          </a:p>
          <a:p>
            <a:pPr algn="ctr"/>
            <a:r>
              <a:rPr lang="en-US" sz="4400" dirty="0" smtClean="0"/>
              <a:t> explicitly taught</a:t>
            </a:r>
            <a:r>
              <a:rPr lang="en-US" dirty="0" smtClean="0"/>
              <a:t>.</a:t>
            </a:r>
            <a:endParaRPr lang="en-US" dirty="0"/>
          </a:p>
        </p:txBody>
      </p:sp>
    </p:spTree>
    <p:extLst>
      <p:ext uri="{BB962C8B-B14F-4D97-AF65-F5344CB8AC3E}">
        <p14:creationId xmlns:p14="http://schemas.microsoft.com/office/powerpoint/2010/main" val="3003896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Metacognitive Thinking Journal/Responses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86490900"/>
              </p:ext>
            </p:extLst>
          </p:nvPr>
        </p:nvGraphicFramePr>
        <p:xfrm>
          <a:off x="838200" y="1676400"/>
          <a:ext cx="7696200" cy="3296920"/>
        </p:xfrm>
        <a:graphic>
          <a:graphicData uri="http://schemas.openxmlformats.org/drawingml/2006/table">
            <a:tbl>
              <a:tblPr firstRow="1" bandRow="1">
                <a:tableStyleId>{5C22544A-7EE6-4342-B048-85BDC9FD1C3A}</a:tableStyleId>
              </a:tblPr>
              <a:tblGrid>
                <a:gridCol w="2438400"/>
                <a:gridCol w="1752600"/>
                <a:gridCol w="1752600"/>
                <a:gridCol w="1752600"/>
              </a:tblGrid>
              <a:tr h="370840">
                <a:tc>
                  <a:txBody>
                    <a:bodyPr/>
                    <a:lstStyle/>
                    <a:p>
                      <a:endParaRPr lang="en-US" dirty="0"/>
                    </a:p>
                  </a:txBody>
                  <a:tcPr/>
                </a:tc>
                <a:tc>
                  <a:txBody>
                    <a:bodyPr/>
                    <a:lstStyle/>
                    <a:p>
                      <a:pPr algn="ctr"/>
                      <a:r>
                        <a:rPr lang="en-US" dirty="0" smtClean="0"/>
                        <a:t>Monday</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Friday</a:t>
                      </a:r>
                      <a:endParaRPr lang="en-US" dirty="0"/>
                    </a:p>
                  </a:txBody>
                  <a:tcPr/>
                </a:tc>
              </a:tr>
              <a:tr h="370840">
                <a:tc>
                  <a:txBody>
                    <a:bodyPr/>
                    <a:lstStyle/>
                    <a:p>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Student Response/Reflection</a:t>
                      </a:r>
                    </a:p>
                    <a:p>
                      <a:r>
                        <a:rPr lang="en-US" sz="1800" kern="1200" dirty="0" smtClean="0">
                          <a:solidFill>
                            <a:schemeClr val="dk1"/>
                          </a:solidFill>
                          <a:effectLst/>
                          <a:latin typeface="+mn-lt"/>
                          <a:ea typeface="+mn-ea"/>
                          <a:cs typeface="+mn-cs"/>
                        </a:rPr>
                        <a:t> </a:t>
                      </a:r>
                    </a:p>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Teacher Response/Feedback</a:t>
                      </a:r>
                    </a:p>
                    <a:p>
                      <a:endParaRPr lang="en-US" dirty="0" smtClean="0"/>
                    </a:p>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bl>
          </a:graphicData>
        </a:graphic>
      </p:graphicFrame>
      <p:sp>
        <p:nvSpPr>
          <p:cNvPr id="8" name="TextBox 7"/>
          <p:cNvSpPr txBox="1"/>
          <p:nvPr/>
        </p:nvSpPr>
        <p:spPr>
          <a:xfrm>
            <a:off x="3685309" y="6248400"/>
            <a:ext cx="4876800" cy="369332"/>
          </a:xfrm>
          <a:prstGeom prst="rect">
            <a:avLst/>
          </a:prstGeom>
          <a:noFill/>
        </p:spPr>
        <p:txBody>
          <a:bodyPr wrap="square" rtlCol="0">
            <a:spAutoFit/>
          </a:bodyPr>
          <a:lstStyle/>
          <a:p>
            <a:pPr algn="r"/>
            <a:r>
              <a:rPr lang="en-US" dirty="0" smtClean="0"/>
              <a:t>Adapted from </a:t>
            </a:r>
            <a:r>
              <a:rPr lang="en-US" dirty="0" err="1" smtClean="0"/>
              <a:t>Cris</a:t>
            </a:r>
            <a:r>
              <a:rPr lang="en-US" dirty="0" smtClean="0"/>
              <a:t> </a:t>
            </a:r>
            <a:r>
              <a:rPr lang="en-US" dirty="0" err="1" smtClean="0"/>
              <a:t>Tovani</a:t>
            </a:r>
            <a:endParaRPr lang="en-US" dirty="0"/>
          </a:p>
        </p:txBody>
      </p:sp>
    </p:spTree>
    <p:extLst>
      <p:ext uri="{BB962C8B-B14F-4D97-AF65-F5344CB8AC3E}">
        <p14:creationId xmlns:p14="http://schemas.microsoft.com/office/powerpoint/2010/main" val="370499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Domains of Language/Literacy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2645399"/>
              </p:ext>
            </p:extLst>
          </p:nvPr>
        </p:nvGraphicFramePr>
        <p:xfrm>
          <a:off x="1066799" y="1828800"/>
          <a:ext cx="6858002" cy="3352800"/>
        </p:xfrm>
        <a:graphic>
          <a:graphicData uri="http://schemas.openxmlformats.org/drawingml/2006/table">
            <a:tbl>
              <a:tblPr firstRow="1" bandRow="1">
                <a:tableStyleId>{5C22544A-7EE6-4342-B048-85BDC9FD1C3A}</a:tableStyleId>
              </a:tblPr>
              <a:tblGrid>
                <a:gridCol w="3429001"/>
                <a:gridCol w="3429001"/>
              </a:tblGrid>
              <a:tr h="1676400">
                <a:tc>
                  <a:txBody>
                    <a:bodyPr/>
                    <a:lstStyle/>
                    <a:p>
                      <a:r>
                        <a:rPr lang="en-US" dirty="0" smtClean="0">
                          <a:solidFill>
                            <a:schemeClr val="tx1"/>
                          </a:solidFill>
                        </a:rPr>
                        <a:t>Reading</a:t>
                      </a:r>
                      <a:endParaRPr lang="en-US" dirty="0">
                        <a:solidFill>
                          <a:schemeClr val="tx1"/>
                        </a:solidFill>
                      </a:endParaRPr>
                    </a:p>
                  </a:txBody>
                  <a:tcPr>
                    <a:solidFill>
                      <a:schemeClr val="accent5">
                        <a:lumMod val="40000"/>
                        <a:lumOff val="60000"/>
                      </a:schemeClr>
                    </a:solidFill>
                  </a:tcPr>
                </a:tc>
                <a:tc>
                  <a:txBody>
                    <a:bodyPr/>
                    <a:lstStyle/>
                    <a:p>
                      <a:pPr algn="r"/>
                      <a:r>
                        <a:rPr lang="en-US" dirty="0" smtClean="0">
                          <a:solidFill>
                            <a:schemeClr val="tx1"/>
                          </a:solidFill>
                        </a:rPr>
                        <a:t>Writing</a:t>
                      </a:r>
                      <a:endParaRPr lang="en-US" dirty="0">
                        <a:solidFill>
                          <a:schemeClr val="tx1"/>
                        </a:solidFill>
                      </a:endParaRPr>
                    </a:p>
                  </a:txBody>
                  <a:tcPr>
                    <a:solidFill>
                      <a:schemeClr val="accent5">
                        <a:lumMod val="40000"/>
                        <a:lumOff val="60000"/>
                      </a:schemeClr>
                    </a:solidFill>
                  </a:tcPr>
                </a:tc>
              </a:tr>
              <a:tr h="1676400">
                <a:tc>
                  <a:txBody>
                    <a:bodyPr/>
                    <a:lstStyle/>
                    <a:p>
                      <a:r>
                        <a:rPr lang="en-US" b="1" dirty="0" smtClean="0"/>
                        <a:t>Listening</a:t>
                      </a:r>
                      <a:endParaRPr lang="en-US" b="1" dirty="0"/>
                    </a:p>
                  </a:txBody>
                  <a:tcPr>
                    <a:solidFill>
                      <a:schemeClr val="accent5">
                        <a:lumMod val="40000"/>
                        <a:lumOff val="60000"/>
                      </a:schemeClr>
                    </a:solidFill>
                  </a:tcPr>
                </a:tc>
                <a:tc>
                  <a:txBody>
                    <a:bodyPr/>
                    <a:lstStyle/>
                    <a:p>
                      <a:pPr algn="r"/>
                      <a:r>
                        <a:rPr lang="en-US" b="1" dirty="0" smtClean="0"/>
                        <a:t>Speaking</a:t>
                      </a:r>
                      <a:endParaRPr lang="en-US" b="1" dirty="0"/>
                    </a:p>
                  </a:txBody>
                  <a:tcPr>
                    <a:solidFill>
                      <a:schemeClr val="accent5">
                        <a:lumMod val="40000"/>
                        <a:lumOff val="60000"/>
                      </a:schemeClr>
                    </a:solidFill>
                  </a:tcPr>
                </a:tc>
              </a:tr>
            </a:tbl>
          </a:graphicData>
        </a:graphic>
      </p:graphicFrame>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057400"/>
            <a:ext cx="2299252" cy="137160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7800" y="1972473"/>
            <a:ext cx="1562100" cy="142466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0" y="3810000"/>
            <a:ext cx="1392208" cy="1143000"/>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49852" y="3397135"/>
            <a:ext cx="1977996" cy="1977996"/>
          </a:xfrm>
          <a:prstGeom prst="rect">
            <a:avLst/>
          </a:prstGeom>
        </p:spPr>
      </p:pic>
    </p:spTree>
    <p:extLst>
      <p:ext uri="{BB962C8B-B14F-4D97-AF65-F5344CB8AC3E}">
        <p14:creationId xmlns:p14="http://schemas.microsoft.com/office/powerpoint/2010/main" val="895875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Box 4"/>
          <p:cNvSpPr txBox="1">
            <a:spLocks noChangeArrowheads="1"/>
          </p:cNvSpPr>
          <p:nvPr/>
        </p:nvSpPr>
        <p:spPr bwMode="auto">
          <a:xfrm>
            <a:off x="914400" y="374680"/>
            <a:ext cx="76200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Exit Slip</a:t>
            </a:r>
            <a:endParaRPr lang="en-US" sz="4000" dirty="0">
              <a:solidFill>
                <a:srgbClr val="C00000"/>
              </a:solidFill>
              <a:latin typeface="Arial" pitchFamily="34" charset="0"/>
            </a:endParaRPr>
          </a:p>
        </p:txBody>
      </p:sp>
      <p:pic>
        <p:nvPicPr>
          <p:cNvPr id="1026" name="Picture 2" descr="C:\Users\amerritt\AppData\Local\Temp\MP900430954.JPG"/>
          <p:cNvPicPr>
            <a:picLocks noChangeAspect="1" noChangeArrowheads="1"/>
          </p:cNvPicPr>
          <p:nvPr/>
        </p:nvPicPr>
        <p:blipFill>
          <a:blip r:embed="rId2" cstate="print"/>
          <a:srcRect l="18213" t="13333" r="20083" b="12222"/>
          <a:stretch>
            <a:fillRect/>
          </a:stretch>
        </p:blipFill>
        <p:spPr bwMode="auto">
          <a:xfrm>
            <a:off x="685800" y="1600199"/>
            <a:ext cx="3978323" cy="4038601"/>
          </a:xfrm>
          <a:prstGeom prst="rect">
            <a:avLst/>
          </a:prstGeom>
          <a:noFill/>
        </p:spPr>
      </p:pic>
      <p:sp>
        <p:nvSpPr>
          <p:cNvPr id="6" name="TextBox 5"/>
          <p:cNvSpPr txBox="1">
            <a:spLocks noChangeArrowheads="1"/>
          </p:cNvSpPr>
          <p:nvPr/>
        </p:nvSpPr>
        <p:spPr bwMode="auto">
          <a:xfrm>
            <a:off x="4495800" y="1853148"/>
            <a:ext cx="4495800" cy="3785652"/>
          </a:xfrm>
          <a:prstGeom prst="rect">
            <a:avLst/>
          </a:prstGeom>
          <a:noFill/>
          <a:ln w="9525">
            <a:noFill/>
            <a:miter lim="800000"/>
            <a:headEnd/>
            <a:tailEnd/>
          </a:ln>
        </p:spPr>
        <p:txBody>
          <a:bodyPr wrap="square">
            <a:spAutoFit/>
          </a:bodyPr>
          <a:lstStyle/>
          <a:p>
            <a:pPr algn="ctr">
              <a:buClr>
                <a:schemeClr val="tx1"/>
              </a:buClr>
            </a:pPr>
            <a:r>
              <a:rPr lang="en-US" sz="4000" dirty="0" smtClean="0">
                <a:solidFill>
                  <a:schemeClr val="accent2">
                    <a:lumMod val="50000"/>
                  </a:schemeClr>
                </a:solidFill>
                <a:latin typeface="Arial" pitchFamily="34" charset="0"/>
              </a:rPr>
              <a:t>On a Post-It Note, </a:t>
            </a:r>
          </a:p>
          <a:p>
            <a:pPr algn="ctr">
              <a:buClr>
                <a:schemeClr val="tx1"/>
              </a:buClr>
            </a:pPr>
            <a:r>
              <a:rPr lang="en-US" sz="4000" dirty="0" smtClean="0">
                <a:solidFill>
                  <a:schemeClr val="accent2">
                    <a:lumMod val="50000"/>
                  </a:schemeClr>
                </a:solidFill>
                <a:latin typeface="Arial" pitchFamily="34" charset="0"/>
              </a:rPr>
              <a:t>describe one thing you will implement in your classroom as a result of today’s session.</a:t>
            </a:r>
            <a:endParaRPr lang="en-US" sz="4000" dirty="0">
              <a:solidFill>
                <a:schemeClr val="accent2">
                  <a:lumMod val="50000"/>
                </a:schemeClr>
              </a:solidFill>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239000" y="6629400"/>
            <a:ext cx="1905000" cy="457200"/>
          </a:xfrm>
          <a:prstGeom prst="rect">
            <a:avLst/>
          </a:prstGeom>
        </p:spPr>
        <p:txBody>
          <a:bodyPr/>
          <a:lstStyle/>
          <a:p>
            <a:pPr>
              <a:defRPr/>
            </a:pPr>
            <a:fld id="{8CEB5F60-CC71-411F-873E-6EE07BD3B656}" type="slidenum">
              <a:rPr lang="en-US" smtClean="0"/>
              <a:pPr>
                <a:defRPr/>
              </a:pPr>
              <a:t>2</a:t>
            </a:fld>
            <a:endParaRPr lang="en-US" dirty="0"/>
          </a:p>
        </p:txBody>
      </p:sp>
      <p:pic>
        <p:nvPicPr>
          <p:cNvPr id="5" name="dcNrh8FL3vE"/>
          <p:cNvPicPr>
            <a:picLocks noGrp="1" noRot="1" noChangeAspect="1"/>
          </p:cNvPicPr>
          <p:nvPr>
            <p:ph idx="1"/>
          </p:nvPr>
        </p:nvPicPr>
        <p:blipFill>
          <a:blip r:embed="rId2"/>
          <a:stretch>
            <a:fillRect/>
          </a:stretch>
        </p:blipFill>
        <p:spPr bwMode="auto">
          <a:xfrm>
            <a:off x="1739900" y="1676400"/>
            <a:ext cx="6032500" cy="3924300"/>
          </a:xfrm>
          <a:prstGeom prst="rect">
            <a:avLst/>
          </a:prstGeom>
          <a:noFill/>
          <a:ln w="9525">
            <a:noFill/>
            <a:miter lim="800000"/>
            <a:headEnd/>
            <a:tailEnd/>
          </a:ln>
        </p:spPr>
      </p:pic>
    </p:spTree>
    <p:extLst>
      <p:ext uri="{BB962C8B-B14F-4D97-AF65-F5344CB8AC3E}">
        <p14:creationId xmlns:p14="http://schemas.microsoft.com/office/powerpoint/2010/main" val="412161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564" y="152400"/>
            <a:ext cx="7696200" cy="838200"/>
          </a:xfrm>
        </p:spPr>
        <p:txBody>
          <a:bodyPr/>
          <a:lstStyle/>
          <a:p>
            <a:pPr algn="ctr"/>
            <a:r>
              <a:rPr lang="en-US" dirty="0" smtClean="0"/>
              <a:t>4-Column Vocabulary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47166632"/>
              </p:ext>
            </p:extLst>
          </p:nvPr>
        </p:nvGraphicFramePr>
        <p:xfrm>
          <a:off x="803565" y="1019695"/>
          <a:ext cx="8111834" cy="4953001"/>
        </p:xfrm>
        <a:graphic>
          <a:graphicData uri="http://schemas.openxmlformats.org/drawingml/2006/table">
            <a:tbl>
              <a:tblPr firstRow="1" bandRow="1">
                <a:tableStyleId>{5C22544A-7EE6-4342-B048-85BDC9FD1C3A}</a:tableStyleId>
              </a:tblPr>
              <a:tblGrid>
                <a:gridCol w="1283510"/>
                <a:gridCol w="1669197"/>
                <a:gridCol w="3268845"/>
                <a:gridCol w="1890282"/>
              </a:tblGrid>
              <a:tr h="772396">
                <a:tc>
                  <a:txBody>
                    <a:bodyPr/>
                    <a:lstStyle/>
                    <a:p>
                      <a:pPr algn="ctr"/>
                      <a:r>
                        <a:rPr lang="en-US" sz="1400" dirty="0" smtClean="0"/>
                        <a:t>Word</a:t>
                      </a:r>
                      <a:endParaRPr lang="en-US" sz="1400" dirty="0"/>
                    </a:p>
                  </a:txBody>
                  <a:tcPr marL="68580" marR="68580" marT="34290" marB="34290"/>
                </a:tc>
                <a:tc>
                  <a:txBody>
                    <a:bodyPr/>
                    <a:lstStyle/>
                    <a:p>
                      <a:pPr algn="ctr"/>
                      <a:r>
                        <a:rPr lang="en-US" sz="1400" dirty="0" smtClean="0"/>
                        <a:t>General Definition</a:t>
                      </a:r>
                      <a:endParaRPr lang="en-US" sz="1400" dirty="0"/>
                    </a:p>
                  </a:txBody>
                  <a:tcPr marL="68580" marR="68580" marT="34290" marB="34290"/>
                </a:tc>
                <a:tc>
                  <a:txBody>
                    <a:bodyPr/>
                    <a:lstStyle/>
                    <a:p>
                      <a:pPr algn="ctr"/>
                      <a:r>
                        <a:rPr lang="en-US" sz="1400" dirty="0" smtClean="0"/>
                        <a:t>Math-specific</a:t>
                      </a:r>
                      <a:r>
                        <a:rPr lang="en-US" sz="1400" baseline="0" dirty="0" smtClean="0"/>
                        <a:t> definition</a:t>
                      </a:r>
                      <a:endParaRPr lang="en-US" sz="1400" dirty="0"/>
                    </a:p>
                  </a:txBody>
                  <a:tcPr marL="68580" marR="68580" marT="34290" marB="34290"/>
                </a:tc>
                <a:tc>
                  <a:txBody>
                    <a:bodyPr/>
                    <a:lstStyle/>
                    <a:p>
                      <a:pPr algn="ctr"/>
                      <a:r>
                        <a:rPr lang="en-US" sz="1400" dirty="0" smtClean="0"/>
                        <a:t>Source/</a:t>
                      </a:r>
                    </a:p>
                    <a:p>
                      <a:pPr algn="ctr"/>
                      <a:r>
                        <a:rPr lang="en-US" sz="1400" dirty="0" smtClean="0"/>
                        <a:t>Citation</a:t>
                      </a:r>
                      <a:endParaRPr lang="en-US" sz="1400" dirty="0"/>
                    </a:p>
                  </a:txBody>
                  <a:tcPr marL="68580" marR="68580" marT="34290" marB="34290"/>
                </a:tc>
              </a:tr>
              <a:tr h="2858065">
                <a:tc>
                  <a:txBody>
                    <a:bodyPr/>
                    <a:lstStyle/>
                    <a:p>
                      <a:r>
                        <a:rPr lang="en-US" sz="2400" dirty="0" smtClean="0"/>
                        <a:t>Problem-solving</a:t>
                      </a:r>
                      <a:endParaRPr lang="en-US" sz="2400" dirty="0"/>
                    </a:p>
                  </a:txBody>
                  <a:tcPr marL="68580" marR="68580" marT="34290" marB="34290"/>
                </a:tc>
                <a:tc>
                  <a:txBody>
                    <a:bodyPr/>
                    <a:lstStyle/>
                    <a:p>
                      <a:r>
                        <a:rPr lang="en-US" sz="1800" b="0" i="0" kern="1200" dirty="0" smtClean="0">
                          <a:solidFill>
                            <a:schemeClr val="dk1"/>
                          </a:solidFill>
                          <a:effectLst/>
                          <a:latin typeface="+mn-lt"/>
                          <a:ea typeface="+mn-ea"/>
                          <a:cs typeface="+mn-cs"/>
                        </a:rPr>
                        <a:t>the process of finding solutions to difficult or complex issues</a:t>
                      </a:r>
                      <a:endParaRPr lang="en-US" sz="1400" dirty="0"/>
                    </a:p>
                  </a:txBody>
                  <a:tcPr marL="68580" marR="68580" marT="34290" marB="34290"/>
                </a:tc>
                <a:tc>
                  <a:txBody>
                    <a:bodyPr/>
                    <a:lstStyle/>
                    <a:p>
                      <a:r>
                        <a:rPr lang="en-US" sz="1800" b="0" i="0" kern="1200" dirty="0" smtClean="0">
                          <a:solidFill>
                            <a:schemeClr val="dk1"/>
                          </a:solidFill>
                          <a:effectLst/>
                          <a:latin typeface="+mn-lt"/>
                          <a:ea typeface="+mn-ea"/>
                          <a:cs typeface="+mn-cs"/>
                        </a:rPr>
                        <a:t>'helping students construct a deep understanding of mathematical ideas and processes by engaging them in doing mathematics: creating, conjecturing, exploring, testing, and verifying' (Lester et al., 1994, p.154).</a:t>
                      </a:r>
                      <a:endParaRPr lang="en-US" sz="14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kern="1200" dirty="0" smtClean="0">
                          <a:solidFill>
                            <a:schemeClr val="dk1"/>
                          </a:solidFill>
                          <a:effectLst/>
                          <a:latin typeface="+mn-lt"/>
                          <a:ea typeface="+mn-ea"/>
                          <a:cs typeface="+mn-cs"/>
                        </a:rPr>
                        <a:t>http://www.mathgoodies.com/articles/problem_solving.html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marL="68580" marR="68580" marT="34290" marB="34290"/>
                </a:tc>
              </a:tr>
              <a:tr h="661270">
                <a:tc>
                  <a:txBody>
                    <a:bodyPr/>
                    <a:lstStyle/>
                    <a:p>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c>
                  <a:txBody>
                    <a:bodyPr/>
                    <a:lstStyle/>
                    <a:p>
                      <a:endParaRPr lang="en-US" sz="1400" dirty="0"/>
                    </a:p>
                  </a:txBody>
                  <a:tcPr marL="68580" marR="68580" marT="34290" marB="34290"/>
                </a:tc>
              </a:tr>
              <a:tr h="661270">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r>
            </a:tbl>
          </a:graphicData>
        </a:graphic>
      </p:graphicFrame>
      <p:sp>
        <p:nvSpPr>
          <p:cNvPr id="5" name="TextBox 4"/>
          <p:cNvSpPr txBox="1"/>
          <p:nvPr/>
        </p:nvSpPr>
        <p:spPr>
          <a:xfrm>
            <a:off x="4724400" y="6324600"/>
            <a:ext cx="3810000" cy="369332"/>
          </a:xfrm>
          <a:prstGeom prst="rect">
            <a:avLst/>
          </a:prstGeom>
          <a:noFill/>
        </p:spPr>
        <p:txBody>
          <a:bodyPr wrap="square" rtlCol="0">
            <a:spAutoFit/>
          </a:bodyPr>
          <a:lstStyle/>
          <a:p>
            <a:r>
              <a:rPr lang="en-US" dirty="0" smtClean="0"/>
              <a:t>(Fisher, Frey, and Williams  2002)</a:t>
            </a:r>
            <a:endParaRPr lang="en-US" dirty="0"/>
          </a:p>
        </p:txBody>
      </p:sp>
    </p:spTree>
    <p:extLst>
      <p:ext uri="{BB962C8B-B14F-4D97-AF65-F5344CB8AC3E}">
        <p14:creationId xmlns:p14="http://schemas.microsoft.com/office/powerpoint/2010/main" val="2250349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876300"/>
            <a:ext cx="1778000" cy="1333500"/>
          </a:xfrm>
          <a:prstGeom prst="rect">
            <a:avLst/>
          </a:prstGeom>
        </p:spPr>
      </p:pic>
      <p:sp>
        <p:nvSpPr>
          <p:cNvPr id="2" name="Title 1"/>
          <p:cNvSpPr>
            <a:spLocks noGrp="1"/>
          </p:cNvSpPr>
          <p:nvPr>
            <p:ph type="title"/>
          </p:nvPr>
        </p:nvSpPr>
        <p:spPr/>
        <p:txBody>
          <a:bodyPr/>
          <a:lstStyle/>
          <a:p>
            <a:r>
              <a:rPr lang="en-US" dirty="0" smtClean="0"/>
              <a:t>Reciprocal Teaching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16745226"/>
              </p:ext>
            </p:extLst>
          </p:nvPr>
        </p:nvGraphicFramePr>
        <p:xfrm>
          <a:off x="628650" y="1676400"/>
          <a:ext cx="7886700" cy="4114800"/>
        </p:xfrm>
        <a:graphic>
          <a:graphicData uri="http://schemas.openxmlformats.org/drawingml/2006/table">
            <a:tbl>
              <a:tblPr firstRow="1" bandRow="1">
                <a:tableStyleId>{5C22544A-7EE6-4342-B048-85BDC9FD1C3A}</a:tableStyleId>
              </a:tblPr>
              <a:tblGrid>
                <a:gridCol w="1971675"/>
                <a:gridCol w="1971675"/>
                <a:gridCol w="1971675"/>
                <a:gridCol w="1971675"/>
              </a:tblGrid>
              <a:tr h="592282">
                <a:tc>
                  <a:txBody>
                    <a:bodyPr/>
                    <a:lstStyle/>
                    <a:p>
                      <a:pPr algn="ctr"/>
                      <a:r>
                        <a:rPr lang="en-US" sz="2400" dirty="0" smtClean="0">
                          <a:solidFill>
                            <a:schemeClr val="accent6"/>
                          </a:solidFill>
                        </a:rPr>
                        <a:t>Predict</a:t>
                      </a:r>
                      <a:endParaRPr lang="en-US" sz="2400" dirty="0">
                        <a:solidFill>
                          <a:schemeClr val="accent6"/>
                        </a:solidFill>
                      </a:endParaRPr>
                    </a:p>
                  </a:txBody>
                  <a:tcPr marL="68580" marR="68580" marT="34290" marB="34290"/>
                </a:tc>
                <a:tc>
                  <a:txBody>
                    <a:bodyPr/>
                    <a:lstStyle/>
                    <a:p>
                      <a:pPr algn="ctr"/>
                      <a:endParaRPr lang="en-US" sz="2400" dirty="0"/>
                    </a:p>
                  </a:txBody>
                  <a:tcPr marL="68580" marR="68580" marT="34290" marB="34290"/>
                </a:tc>
                <a:tc>
                  <a:txBody>
                    <a:bodyPr/>
                    <a:lstStyle/>
                    <a:p>
                      <a:pPr algn="ctr"/>
                      <a:endParaRPr lang="en-US" sz="2400" dirty="0"/>
                    </a:p>
                  </a:txBody>
                  <a:tcPr marL="68580" marR="68580" marT="34290" marB="34290"/>
                </a:tc>
                <a:tc>
                  <a:txBody>
                    <a:bodyPr/>
                    <a:lstStyle/>
                    <a:p>
                      <a:pPr algn="ctr"/>
                      <a:endParaRPr lang="en-US" sz="2400" dirty="0"/>
                    </a:p>
                  </a:txBody>
                  <a:tcPr marL="68580" marR="68580" marT="34290" marB="34290"/>
                </a:tc>
              </a:tr>
              <a:tr h="3522518">
                <a:tc>
                  <a:txBody>
                    <a:bodyPr/>
                    <a:lstStyle/>
                    <a:p>
                      <a:r>
                        <a:rPr lang="en-US" sz="1500" kern="1200" dirty="0" smtClean="0">
                          <a:solidFill>
                            <a:schemeClr val="accent6"/>
                          </a:solidFill>
                          <a:effectLst/>
                          <a:latin typeface="+mn-lt"/>
                          <a:ea typeface="+mn-ea"/>
                          <a:cs typeface="+mn-cs"/>
                        </a:rPr>
                        <a:t>Read the problem. What do you know? What predictions can you make about </a:t>
                      </a:r>
                      <a:r>
                        <a:rPr lang="en-US" sz="1500" b="1" i="1" kern="1200" dirty="0" smtClean="0">
                          <a:solidFill>
                            <a:schemeClr val="accent6"/>
                          </a:solidFill>
                          <a:effectLst/>
                          <a:latin typeface="+mn-lt"/>
                          <a:ea typeface="+mn-ea"/>
                          <a:cs typeface="+mn-cs"/>
                        </a:rPr>
                        <a:t>how</a:t>
                      </a:r>
                      <a:r>
                        <a:rPr lang="en-US" sz="1500" kern="1200" dirty="0" smtClean="0">
                          <a:solidFill>
                            <a:schemeClr val="accent6"/>
                          </a:solidFill>
                          <a:effectLst/>
                          <a:latin typeface="+mn-lt"/>
                          <a:ea typeface="+mn-ea"/>
                          <a:cs typeface="+mn-cs"/>
                        </a:rPr>
                        <a:t> to solve? What information will you need to</a:t>
                      </a:r>
                      <a:r>
                        <a:rPr lang="en-US" sz="1500" kern="1200" baseline="0" dirty="0" smtClean="0">
                          <a:solidFill>
                            <a:schemeClr val="accent6"/>
                          </a:solidFill>
                          <a:effectLst/>
                          <a:latin typeface="+mn-lt"/>
                          <a:ea typeface="+mn-ea"/>
                          <a:cs typeface="+mn-cs"/>
                        </a:rPr>
                        <a:t> the problem? What processes will you use? What are some possible challenges</a:t>
                      </a:r>
                      <a:r>
                        <a:rPr lang="en-US" sz="1500" kern="1200" dirty="0" smtClean="0">
                          <a:solidFill>
                            <a:schemeClr val="accent6"/>
                          </a:solidFill>
                          <a:effectLst/>
                          <a:latin typeface="+mn-lt"/>
                          <a:ea typeface="+mn-ea"/>
                          <a:cs typeface="+mn-cs"/>
                        </a:rPr>
                        <a:t>?</a:t>
                      </a:r>
                      <a:endParaRPr lang="en-US" sz="1500" dirty="0">
                        <a:solidFill>
                          <a:schemeClr val="accent6"/>
                        </a:solidFill>
                      </a:endParaRPr>
                    </a:p>
                  </a:txBody>
                  <a:tcPr marL="68580" marR="68580" marT="34290" marB="34290"/>
                </a:tc>
                <a:tc>
                  <a:txBody>
                    <a:bodyPr/>
                    <a:lstStyle/>
                    <a:p>
                      <a:endParaRPr lang="en-US" sz="1500" dirty="0"/>
                    </a:p>
                  </a:txBody>
                  <a:tcPr marL="68580" marR="68580" marT="34290" marB="34290"/>
                </a:tc>
                <a:tc>
                  <a:txBody>
                    <a:bodyPr/>
                    <a:lstStyle/>
                    <a:p>
                      <a:pPr marL="0" marR="0">
                        <a:lnSpc>
                          <a:spcPct val="107000"/>
                        </a:lnSpc>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endParaRPr lang="en-US" sz="1800" dirty="0"/>
                    </a:p>
                  </a:txBody>
                  <a:tcPr marL="68580" marR="68580" marT="34290" marB="34290"/>
                </a:tc>
              </a:tr>
            </a:tbl>
          </a:graphicData>
        </a:graphic>
      </p:graphicFrame>
    </p:spTree>
    <p:extLst>
      <p:ext uri="{BB962C8B-B14F-4D97-AF65-F5344CB8AC3E}">
        <p14:creationId xmlns:p14="http://schemas.microsoft.com/office/powerpoint/2010/main" val="1496879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7162801" y="4267200"/>
            <a:ext cx="1801906" cy="2330822"/>
          </a:xfrm>
          <a:prstGeom prst="rect">
            <a:avLst/>
          </a:prstGeom>
        </p:spPr>
      </p:pic>
      <p:sp>
        <p:nvSpPr>
          <p:cNvPr id="2" name="Title 1"/>
          <p:cNvSpPr>
            <a:spLocks noGrp="1"/>
          </p:cNvSpPr>
          <p:nvPr>
            <p:ph type="title"/>
          </p:nvPr>
        </p:nvSpPr>
        <p:spPr>
          <a:xfrm>
            <a:off x="201992" y="149401"/>
            <a:ext cx="7886700" cy="994172"/>
          </a:xfrm>
        </p:spPr>
        <p:txBody>
          <a:bodyPr/>
          <a:lstStyle/>
          <a:p>
            <a:r>
              <a:rPr lang="en-US" dirty="0" smtClean="0"/>
              <a:t> </a:t>
            </a:r>
            <a:r>
              <a:rPr lang="en-US" b="1" dirty="0"/>
              <a:t>The Sailors and Coconuts Problem </a:t>
            </a:r>
            <a:endParaRPr lang="en-US" dirty="0"/>
          </a:p>
        </p:txBody>
      </p:sp>
      <p:sp>
        <p:nvSpPr>
          <p:cNvPr id="5" name="Rectangle 4"/>
          <p:cNvSpPr/>
          <p:nvPr/>
        </p:nvSpPr>
        <p:spPr>
          <a:xfrm>
            <a:off x="673278" y="838200"/>
            <a:ext cx="6944128" cy="5309146"/>
          </a:xfrm>
          <a:prstGeom prst="rect">
            <a:avLst/>
          </a:prstGeom>
        </p:spPr>
        <p:txBody>
          <a:bodyPr wrap="square">
            <a:spAutoFit/>
          </a:bodyPr>
          <a:lstStyle/>
          <a:p>
            <a:endParaRPr lang="en-US" sz="1500"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rPr>
              <a:t> Three sailors were marooned on a deserted island that was also inhabited by a band of monkeys. The sailors worked all day to collect coconuts but were too tired that night to count them, They agreed to divide them equally the next morning. During the night, one sailor woke up and decided to take his share. He found that he could make three equal piles, with one coconut left over, which he threw to the monkeys. Thereupon, he put his own share in a pile down the beach, and left the remainder in a single pile near where they all slept. Later that night, the second sailor awoke and, likewise, decided to take his share of coconuts. He also was able to make three equal piles, with one coconut left over, which he threw to the monkeys. Somewhat later, the third sailor awoke and did exactly the same thing with the remaining coconuts. In the morning, all three sailors noticed that the pile was considerably smaller, but each thought that he knew why and said nothing. When they then divided what was left of the original pile of coconuts equally, each sailor received seven and one was left over, which they threw to the monkeys. </a:t>
            </a:r>
          </a:p>
          <a:p>
            <a:endParaRPr lang="en-US" dirty="0">
              <a:solidFill>
                <a:srgbClr val="000000"/>
              </a:solidFill>
              <a:latin typeface="Times New Roman" panose="02020603050405020304" pitchFamily="18" charset="0"/>
            </a:endParaRPr>
          </a:p>
          <a:p>
            <a:r>
              <a:rPr lang="en-US" b="0" i="1" u="none" strike="noStrike" baseline="0" dirty="0" smtClean="0">
                <a:solidFill>
                  <a:srgbClr val="000000"/>
                </a:solidFill>
                <a:latin typeface="Times New Roman" panose="02020603050405020304" pitchFamily="18" charset="0"/>
              </a:rPr>
              <a:t>How many coconuts were in the original pile? </a:t>
            </a:r>
            <a:endParaRPr lang="en-US" dirty="0"/>
          </a:p>
        </p:txBody>
      </p:sp>
    </p:spTree>
    <p:extLst>
      <p:ext uri="{BB962C8B-B14F-4D97-AF65-F5344CB8AC3E}">
        <p14:creationId xmlns:p14="http://schemas.microsoft.com/office/powerpoint/2010/main" val="1219044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876300"/>
            <a:ext cx="1778000" cy="1333500"/>
          </a:xfrm>
          <a:prstGeom prst="rect">
            <a:avLst/>
          </a:prstGeom>
        </p:spPr>
      </p:pic>
      <p:sp>
        <p:nvSpPr>
          <p:cNvPr id="2" name="Title 1"/>
          <p:cNvSpPr>
            <a:spLocks noGrp="1"/>
          </p:cNvSpPr>
          <p:nvPr>
            <p:ph type="title"/>
          </p:nvPr>
        </p:nvSpPr>
        <p:spPr/>
        <p:txBody>
          <a:bodyPr/>
          <a:lstStyle/>
          <a:p>
            <a:r>
              <a:rPr lang="en-US" dirty="0" smtClean="0"/>
              <a:t>Reciprocal Teaching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16745226"/>
              </p:ext>
            </p:extLst>
          </p:nvPr>
        </p:nvGraphicFramePr>
        <p:xfrm>
          <a:off x="628650" y="1676400"/>
          <a:ext cx="7886700" cy="4114800"/>
        </p:xfrm>
        <a:graphic>
          <a:graphicData uri="http://schemas.openxmlformats.org/drawingml/2006/table">
            <a:tbl>
              <a:tblPr firstRow="1" bandRow="1">
                <a:tableStyleId>{5C22544A-7EE6-4342-B048-85BDC9FD1C3A}</a:tableStyleId>
              </a:tblPr>
              <a:tblGrid>
                <a:gridCol w="1971675"/>
                <a:gridCol w="1971675"/>
                <a:gridCol w="1971675"/>
                <a:gridCol w="1971675"/>
              </a:tblGrid>
              <a:tr h="592282">
                <a:tc>
                  <a:txBody>
                    <a:bodyPr/>
                    <a:lstStyle/>
                    <a:p>
                      <a:pPr algn="ctr"/>
                      <a:r>
                        <a:rPr lang="en-US" sz="2400" dirty="0" smtClean="0">
                          <a:solidFill>
                            <a:schemeClr val="accent6"/>
                          </a:solidFill>
                        </a:rPr>
                        <a:t>Predict</a:t>
                      </a:r>
                      <a:endParaRPr lang="en-US" sz="2400" dirty="0">
                        <a:solidFill>
                          <a:schemeClr val="accent6"/>
                        </a:solidFill>
                      </a:endParaRPr>
                    </a:p>
                  </a:txBody>
                  <a:tcPr marL="68580" marR="68580" marT="34290" marB="34290"/>
                </a:tc>
                <a:tc>
                  <a:txBody>
                    <a:bodyPr/>
                    <a:lstStyle/>
                    <a:p>
                      <a:pPr algn="ctr"/>
                      <a:endParaRPr lang="en-US" sz="2400" dirty="0"/>
                    </a:p>
                  </a:txBody>
                  <a:tcPr marL="68580" marR="68580" marT="34290" marB="34290"/>
                </a:tc>
                <a:tc>
                  <a:txBody>
                    <a:bodyPr/>
                    <a:lstStyle/>
                    <a:p>
                      <a:pPr algn="ctr"/>
                      <a:endParaRPr lang="en-US" sz="2400" dirty="0"/>
                    </a:p>
                  </a:txBody>
                  <a:tcPr marL="68580" marR="68580" marT="34290" marB="34290"/>
                </a:tc>
                <a:tc>
                  <a:txBody>
                    <a:bodyPr/>
                    <a:lstStyle/>
                    <a:p>
                      <a:pPr algn="ctr"/>
                      <a:endParaRPr lang="en-US" sz="2400" dirty="0"/>
                    </a:p>
                  </a:txBody>
                  <a:tcPr marL="68580" marR="68580" marT="34290" marB="34290"/>
                </a:tc>
              </a:tr>
              <a:tr h="3522518">
                <a:tc>
                  <a:txBody>
                    <a:bodyPr/>
                    <a:lstStyle/>
                    <a:p>
                      <a:r>
                        <a:rPr lang="en-US" sz="1500" kern="1200" dirty="0" smtClean="0">
                          <a:solidFill>
                            <a:schemeClr val="accent6"/>
                          </a:solidFill>
                          <a:effectLst/>
                          <a:latin typeface="+mn-lt"/>
                          <a:ea typeface="+mn-ea"/>
                          <a:cs typeface="+mn-cs"/>
                        </a:rPr>
                        <a:t>Read the problem. What do you know? What predictions can you make about </a:t>
                      </a:r>
                      <a:r>
                        <a:rPr lang="en-US" sz="1500" b="1" i="1" kern="1200" dirty="0" smtClean="0">
                          <a:solidFill>
                            <a:schemeClr val="accent6"/>
                          </a:solidFill>
                          <a:effectLst/>
                          <a:latin typeface="+mn-lt"/>
                          <a:ea typeface="+mn-ea"/>
                          <a:cs typeface="+mn-cs"/>
                        </a:rPr>
                        <a:t>how</a:t>
                      </a:r>
                      <a:r>
                        <a:rPr lang="en-US" sz="1500" kern="1200" dirty="0" smtClean="0">
                          <a:solidFill>
                            <a:schemeClr val="accent6"/>
                          </a:solidFill>
                          <a:effectLst/>
                          <a:latin typeface="+mn-lt"/>
                          <a:ea typeface="+mn-ea"/>
                          <a:cs typeface="+mn-cs"/>
                        </a:rPr>
                        <a:t> to solve? What information will you need to</a:t>
                      </a:r>
                      <a:r>
                        <a:rPr lang="en-US" sz="1500" kern="1200" baseline="0" dirty="0" smtClean="0">
                          <a:solidFill>
                            <a:schemeClr val="accent6"/>
                          </a:solidFill>
                          <a:effectLst/>
                          <a:latin typeface="+mn-lt"/>
                          <a:ea typeface="+mn-ea"/>
                          <a:cs typeface="+mn-cs"/>
                        </a:rPr>
                        <a:t> the problem? What processes will you use? What are some possible challenges</a:t>
                      </a:r>
                      <a:r>
                        <a:rPr lang="en-US" sz="1500" kern="1200" dirty="0" smtClean="0">
                          <a:solidFill>
                            <a:schemeClr val="accent6"/>
                          </a:solidFill>
                          <a:effectLst/>
                          <a:latin typeface="+mn-lt"/>
                          <a:ea typeface="+mn-ea"/>
                          <a:cs typeface="+mn-cs"/>
                        </a:rPr>
                        <a:t>?</a:t>
                      </a:r>
                      <a:endParaRPr lang="en-US" sz="1500" dirty="0">
                        <a:solidFill>
                          <a:schemeClr val="accent6"/>
                        </a:solidFill>
                      </a:endParaRPr>
                    </a:p>
                  </a:txBody>
                  <a:tcPr marL="68580" marR="68580" marT="34290" marB="34290"/>
                </a:tc>
                <a:tc>
                  <a:txBody>
                    <a:bodyPr/>
                    <a:lstStyle/>
                    <a:p>
                      <a:endParaRPr lang="en-US" sz="1500" dirty="0"/>
                    </a:p>
                  </a:txBody>
                  <a:tcPr marL="68580" marR="68580" marT="34290" marB="34290"/>
                </a:tc>
                <a:tc>
                  <a:txBody>
                    <a:bodyPr/>
                    <a:lstStyle/>
                    <a:p>
                      <a:pPr marL="0" marR="0">
                        <a:lnSpc>
                          <a:spcPct val="107000"/>
                        </a:lnSpc>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endParaRPr lang="en-US" sz="1800" dirty="0"/>
                    </a:p>
                  </a:txBody>
                  <a:tcPr marL="68580" marR="68580" marT="34290" marB="34290"/>
                </a:tc>
              </a:tr>
            </a:tbl>
          </a:graphicData>
        </a:graphic>
      </p:graphicFrame>
    </p:spTree>
    <p:extLst>
      <p:ext uri="{BB962C8B-B14F-4D97-AF65-F5344CB8AC3E}">
        <p14:creationId xmlns:p14="http://schemas.microsoft.com/office/powerpoint/2010/main" val="14221271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 Teaching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7749784"/>
              </p:ext>
            </p:extLst>
          </p:nvPr>
        </p:nvGraphicFramePr>
        <p:xfrm>
          <a:off x="628650" y="1524000"/>
          <a:ext cx="7886700" cy="4523278"/>
        </p:xfrm>
        <a:graphic>
          <a:graphicData uri="http://schemas.openxmlformats.org/drawingml/2006/table">
            <a:tbl>
              <a:tblPr firstRow="1" bandRow="1">
                <a:tableStyleId>{5C22544A-7EE6-4342-B048-85BDC9FD1C3A}</a:tableStyleId>
              </a:tblPr>
              <a:tblGrid>
                <a:gridCol w="1971675"/>
                <a:gridCol w="1971675"/>
                <a:gridCol w="1971675"/>
                <a:gridCol w="1971675"/>
              </a:tblGrid>
              <a:tr h="614218">
                <a:tc>
                  <a:txBody>
                    <a:bodyPr/>
                    <a:lstStyle/>
                    <a:p>
                      <a:pPr algn="ctr"/>
                      <a:r>
                        <a:rPr lang="en-US" sz="2400" dirty="0" smtClean="0"/>
                        <a:t>Predict</a:t>
                      </a:r>
                      <a:endParaRPr lang="en-US" sz="2400" dirty="0"/>
                    </a:p>
                  </a:txBody>
                  <a:tcPr marL="68580" marR="68580" marT="34290" marB="34290"/>
                </a:tc>
                <a:tc>
                  <a:txBody>
                    <a:bodyPr/>
                    <a:lstStyle/>
                    <a:p>
                      <a:pPr algn="ctr"/>
                      <a:r>
                        <a:rPr lang="en-US" sz="2400" dirty="0" smtClean="0">
                          <a:solidFill>
                            <a:schemeClr val="accent6"/>
                          </a:solidFill>
                        </a:rPr>
                        <a:t>Question</a:t>
                      </a:r>
                      <a:endParaRPr lang="en-US" sz="2400" dirty="0">
                        <a:solidFill>
                          <a:schemeClr val="accent6"/>
                        </a:solidFill>
                      </a:endParaRPr>
                    </a:p>
                  </a:txBody>
                  <a:tcPr marL="68580" marR="68580" marT="34290" marB="34290"/>
                </a:tc>
                <a:tc>
                  <a:txBody>
                    <a:bodyPr/>
                    <a:lstStyle/>
                    <a:p>
                      <a:pPr algn="ctr"/>
                      <a:endParaRPr lang="en-US" sz="2400" dirty="0"/>
                    </a:p>
                  </a:txBody>
                  <a:tcPr marL="68580" marR="68580" marT="34290" marB="34290"/>
                </a:tc>
                <a:tc>
                  <a:txBody>
                    <a:bodyPr/>
                    <a:lstStyle/>
                    <a:p>
                      <a:pPr algn="ctr"/>
                      <a:endParaRPr lang="en-US" sz="2400" dirty="0"/>
                    </a:p>
                  </a:txBody>
                  <a:tcPr marL="68580" marR="68580" marT="34290" marB="34290"/>
                </a:tc>
              </a:tr>
              <a:tr h="3652982">
                <a:tc>
                  <a:txBody>
                    <a:bodyPr/>
                    <a:lstStyle/>
                    <a:p>
                      <a:r>
                        <a:rPr lang="en-US" sz="1500" kern="1200" dirty="0" smtClean="0">
                          <a:solidFill>
                            <a:schemeClr val="dk1"/>
                          </a:solidFill>
                          <a:effectLst/>
                          <a:latin typeface="+mn-lt"/>
                          <a:ea typeface="+mn-ea"/>
                          <a:cs typeface="+mn-cs"/>
                        </a:rPr>
                        <a:t>Read the problem. What do you know? What predictions can you make about how to solve? Possible misconceptions?</a:t>
                      </a:r>
                      <a:endParaRPr lang="en-US" sz="1500" dirty="0"/>
                    </a:p>
                  </a:txBody>
                  <a:tcPr marL="68580" marR="68580" marT="34290" marB="34290"/>
                </a:tc>
                <a:tc>
                  <a:txBody>
                    <a:bodyPr/>
                    <a:lstStyle/>
                    <a:p>
                      <a:r>
                        <a:rPr lang="en-US" sz="1800" kern="1200" dirty="0" smtClean="0">
                          <a:solidFill>
                            <a:schemeClr val="accent6"/>
                          </a:solidFill>
                          <a:effectLst/>
                          <a:latin typeface="+mn-lt"/>
                          <a:ea typeface="+mn-ea"/>
                          <a:cs typeface="+mn-cs"/>
                        </a:rPr>
                        <a:t>What questions do you have about the problem itself? What questions do you have about how to solve the problem? What is  most confusing? What (if any) additional information is needed?</a:t>
                      </a:r>
                      <a:endParaRPr lang="en-US" sz="1800" dirty="0">
                        <a:solidFill>
                          <a:schemeClr val="accent6"/>
                        </a:solidFill>
                      </a:endParaRPr>
                    </a:p>
                  </a:txBody>
                  <a:tcPr marL="68580" marR="68580" marT="34290" marB="34290"/>
                </a:tc>
                <a:tc>
                  <a:txBody>
                    <a:bodyPr/>
                    <a:lstStyle/>
                    <a:p>
                      <a:pPr marL="0" marR="0">
                        <a:lnSpc>
                          <a:spcPct val="107000"/>
                        </a:lnSpc>
                        <a:spcBef>
                          <a:spcPts val="0"/>
                        </a:spcBef>
                        <a:spcAft>
                          <a:spcPts val="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endParaRPr lang="en-US" sz="1800" dirty="0"/>
                    </a:p>
                  </a:txBody>
                  <a:tcPr marL="68580" marR="68580" marT="34290" marB="34290"/>
                </a:tc>
              </a:tr>
            </a:tbl>
          </a:graphicData>
        </a:graphic>
      </p:graphicFrame>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4495800"/>
            <a:ext cx="2133600" cy="1598777"/>
          </a:xfrm>
          <a:prstGeom prst="rect">
            <a:avLst/>
          </a:prstGeom>
        </p:spPr>
      </p:pic>
    </p:spTree>
    <p:extLst>
      <p:ext uri="{BB962C8B-B14F-4D97-AF65-F5344CB8AC3E}">
        <p14:creationId xmlns:p14="http://schemas.microsoft.com/office/powerpoint/2010/main" val="4072159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 Teaching</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96189313"/>
              </p:ext>
            </p:extLst>
          </p:nvPr>
        </p:nvGraphicFramePr>
        <p:xfrm>
          <a:off x="628650" y="1447800"/>
          <a:ext cx="7886700" cy="4724400"/>
        </p:xfrm>
        <a:graphic>
          <a:graphicData uri="http://schemas.openxmlformats.org/drawingml/2006/table">
            <a:tbl>
              <a:tblPr firstRow="1" bandRow="1">
                <a:tableStyleId>{5C22544A-7EE6-4342-B048-85BDC9FD1C3A}</a:tableStyleId>
              </a:tblPr>
              <a:tblGrid>
                <a:gridCol w="1971675"/>
                <a:gridCol w="1971675"/>
                <a:gridCol w="1971675"/>
                <a:gridCol w="1971675"/>
              </a:tblGrid>
              <a:tr h="590550">
                <a:tc>
                  <a:txBody>
                    <a:bodyPr/>
                    <a:lstStyle/>
                    <a:p>
                      <a:pPr algn="ctr"/>
                      <a:r>
                        <a:rPr lang="en-US" sz="2400" dirty="0" smtClean="0"/>
                        <a:t>Predict</a:t>
                      </a:r>
                      <a:endParaRPr lang="en-US" sz="2400" dirty="0"/>
                    </a:p>
                  </a:txBody>
                  <a:tcPr marL="68580" marR="68580" marT="34290" marB="34290"/>
                </a:tc>
                <a:tc>
                  <a:txBody>
                    <a:bodyPr/>
                    <a:lstStyle/>
                    <a:p>
                      <a:pPr algn="ctr"/>
                      <a:r>
                        <a:rPr lang="en-US" sz="2400" dirty="0" smtClean="0"/>
                        <a:t>Question</a:t>
                      </a:r>
                      <a:endParaRPr lang="en-US" sz="2400" dirty="0"/>
                    </a:p>
                  </a:txBody>
                  <a:tcPr marL="68580" marR="68580" marT="34290" marB="34290"/>
                </a:tc>
                <a:tc>
                  <a:txBody>
                    <a:bodyPr/>
                    <a:lstStyle/>
                    <a:p>
                      <a:pPr algn="ctr"/>
                      <a:r>
                        <a:rPr lang="en-US" sz="2400" dirty="0" smtClean="0">
                          <a:solidFill>
                            <a:schemeClr val="accent6"/>
                          </a:solidFill>
                        </a:rPr>
                        <a:t>Clarify</a:t>
                      </a:r>
                      <a:endParaRPr lang="en-US" sz="2400" dirty="0">
                        <a:solidFill>
                          <a:schemeClr val="accent6"/>
                        </a:solidFill>
                      </a:endParaRPr>
                    </a:p>
                  </a:txBody>
                  <a:tcPr marL="68580" marR="68580" marT="34290" marB="34290"/>
                </a:tc>
                <a:tc>
                  <a:txBody>
                    <a:bodyPr/>
                    <a:lstStyle/>
                    <a:p>
                      <a:pPr algn="ctr"/>
                      <a:endParaRPr lang="en-US" sz="2400" dirty="0"/>
                    </a:p>
                  </a:txBody>
                  <a:tcPr marL="68580" marR="68580" marT="34290" marB="34290"/>
                </a:tc>
              </a:tr>
              <a:tr h="4133850">
                <a:tc>
                  <a:txBody>
                    <a:bodyPr/>
                    <a:lstStyle/>
                    <a:p>
                      <a:r>
                        <a:rPr lang="en-US" sz="1500" kern="1200" dirty="0" smtClean="0">
                          <a:solidFill>
                            <a:schemeClr val="dk1"/>
                          </a:solidFill>
                          <a:effectLst/>
                          <a:latin typeface="+mn-lt"/>
                          <a:ea typeface="+mn-ea"/>
                          <a:cs typeface="+mn-cs"/>
                        </a:rPr>
                        <a:t>Read the problem. What do you know? What predictions can you make about how to solve? Possible misconceptions?</a:t>
                      </a:r>
                      <a:endParaRPr lang="en-US" sz="1500" dirty="0"/>
                    </a:p>
                  </a:txBody>
                  <a:tcPr marL="68580" marR="68580" marT="34290" marB="34290"/>
                </a:tc>
                <a:tc>
                  <a:txBody>
                    <a:bodyPr/>
                    <a:lstStyle/>
                    <a:p>
                      <a:r>
                        <a:rPr lang="en-US" sz="1500" kern="1200" dirty="0" smtClean="0">
                          <a:solidFill>
                            <a:schemeClr val="dk1"/>
                          </a:solidFill>
                          <a:effectLst/>
                          <a:latin typeface="+mn-lt"/>
                          <a:ea typeface="+mn-ea"/>
                          <a:cs typeface="+mn-cs"/>
                        </a:rPr>
                        <a:t>What questions do you have about the problem itself? What questions do you have about how to solve? What questions do you about information presented? What is the most confusing? What (if any) additional information is needed?</a:t>
                      </a:r>
                      <a:endParaRPr lang="en-US" sz="1500" dirty="0"/>
                    </a:p>
                  </a:txBody>
                  <a:tcPr marL="68580" marR="68580" marT="34290" marB="34290"/>
                </a:tc>
                <a:tc>
                  <a:txBody>
                    <a:bodyPr/>
                    <a:lstStyle/>
                    <a:p>
                      <a:pPr marL="0" marR="0">
                        <a:lnSpc>
                          <a:spcPct val="107000"/>
                        </a:lnSpc>
                        <a:spcBef>
                          <a:spcPts val="0"/>
                        </a:spcBef>
                        <a:spcAft>
                          <a:spcPts val="0"/>
                        </a:spcAft>
                      </a:pPr>
                      <a:r>
                        <a:rPr lang="en-US" sz="2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Explain what you are being asked to do. Explain </a:t>
                      </a:r>
                      <a:r>
                        <a:rPr lang="en-US" sz="2400" dirty="0" smtClean="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what process you will use </a:t>
                      </a:r>
                      <a:r>
                        <a:rPr lang="en-US" sz="2400" dirty="0">
                          <a:solidFill>
                            <a:schemeClr val="accent6"/>
                          </a:solidFill>
                          <a:effectLst/>
                          <a:latin typeface="Calibri" panose="020F0502020204030204" pitchFamily="34" charset="0"/>
                          <a:ea typeface="Calibri" panose="020F0502020204030204" pitchFamily="34" charset="0"/>
                          <a:cs typeface="Times New Roman" panose="02020603050405020304" pitchFamily="18" charset="0"/>
                        </a:rPr>
                        <a:t>to solve the problem.</a:t>
                      </a:r>
                    </a:p>
                  </a:txBody>
                  <a:tcPr marL="51435" marR="51435" marT="0" marB="0"/>
                </a:tc>
                <a:tc>
                  <a:txBody>
                    <a:bodyPr/>
                    <a:lstStyle/>
                    <a:p>
                      <a:endParaRPr lang="en-US" sz="1800" dirty="0"/>
                    </a:p>
                  </a:txBody>
                  <a:tcPr marL="68580" marR="68580" marT="34290" marB="34290"/>
                </a:tc>
              </a:tr>
            </a:tbl>
          </a:graphicData>
        </a:graphic>
      </p:graphicFrame>
    </p:spTree>
    <p:extLst>
      <p:ext uri="{BB962C8B-B14F-4D97-AF65-F5344CB8AC3E}">
        <p14:creationId xmlns:p14="http://schemas.microsoft.com/office/powerpoint/2010/main" val="2373227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52600" y="1371600"/>
            <a:ext cx="5892800" cy="4419600"/>
          </a:xfrm>
        </p:spPr>
      </p:pic>
    </p:spTree>
    <p:extLst>
      <p:ext uri="{BB962C8B-B14F-4D97-AF65-F5344CB8AC3E}">
        <p14:creationId xmlns:p14="http://schemas.microsoft.com/office/powerpoint/2010/main" val="1341850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blank">
  <a:themeElements>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40347C"/>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40347C"/>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11833</TotalTime>
  <Words>1062</Words>
  <Application>Microsoft Office PowerPoint</Application>
  <PresentationFormat>On-screen Show (4:3)</PresentationFormat>
  <Paragraphs>97</Paragraphs>
  <Slides>18</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Times New Roman</vt:lpstr>
      <vt:lpstr>Wingdings</vt:lpstr>
      <vt:lpstr>1_blank</vt:lpstr>
      <vt:lpstr>PowerPoint Presentation</vt:lpstr>
      <vt:lpstr>PowerPoint Presentation</vt:lpstr>
      <vt:lpstr>4-Column Vocabulary</vt:lpstr>
      <vt:lpstr>Reciprocal Teaching</vt:lpstr>
      <vt:lpstr> The Sailors and Coconuts Problem </vt:lpstr>
      <vt:lpstr>Reciprocal Teaching</vt:lpstr>
      <vt:lpstr>Reciprocal Teaching</vt:lpstr>
      <vt:lpstr>Reciprocal Teaching</vt:lpstr>
      <vt:lpstr>PowerPoint Presentation</vt:lpstr>
      <vt:lpstr> The Sailors and Coconuts Problem </vt:lpstr>
      <vt:lpstr>Reciprocal Teaching</vt:lpstr>
      <vt:lpstr>PowerPoint Presentation</vt:lpstr>
      <vt:lpstr>Metacognition</vt:lpstr>
      <vt:lpstr>Metacognition= thinking about thinking</vt:lpstr>
      <vt:lpstr>PowerPoint Presentation</vt:lpstr>
      <vt:lpstr>Metacognitive Thinking Journal/Responses</vt:lpstr>
      <vt:lpstr>Four Domains of Language/Literacy</vt:lpstr>
      <vt:lpstr>PowerPoint Presentation</vt:lpstr>
    </vt:vector>
  </TitlesOfParts>
  <Company>SREB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Nancy Blair</dc:creator>
  <cp:lastModifiedBy>Pam Broome</cp:lastModifiedBy>
  <cp:revision>769</cp:revision>
  <dcterms:created xsi:type="dcterms:W3CDTF">2007-11-06T19:15:43Z</dcterms:created>
  <dcterms:modified xsi:type="dcterms:W3CDTF">2015-07-10T18:03:22Z</dcterms:modified>
</cp:coreProperties>
</file>