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20"/>
  </p:notesMasterIdLst>
  <p:handoutMasterIdLst>
    <p:handoutMasterId r:id="rId21"/>
  </p:handoutMasterIdLst>
  <p:sldIdLst>
    <p:sldId id="500" r:id="rId2"/>
    <p:sldId id="585" r:id="rId3"/>
    <p:sldId id="600" r:id="rId4"/>
    <p:sldId id="586" r:id="rId5"/>
    <p:sldId id="588" r:id="rId6"/>
    <p:sldId id="589" r:id="rId7"/>
    <p:sldId id="590" r:id="rId8"/>
    <p:sldId id="591" r:id="rId9"/>
    <p:sldId id="592" r:id="rId10"/>
    <p:sldId id="599" r:id="rId11"/>
    <p:sldId id="593" r:id="rId12"/>
    <p:sldId id="594" r:id="rId13"/>
    <p:sldId id="595" r:id="rId14"/>
    <p:sldId id="596" r:id="rId15"/>
    <p:sldId id="597" r:id="rId16"/>
    <p:sldId id="602" r:id="rId17"/>
    <p:sldId id="573" r:id="rId18"/>
    <p:sldId id="59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6FF"/>
    <a:srgbClr val="00CC00"/>
    <a:srgbClr val="660066"/>
    <a:srgbClr val="FF0000"/>
    <a:srgbClr val="66FF66"/>
    <a:srgbClr val="CC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78712" autoAdjust="0"/>
  </p:normalViewPr>
  <p:slideViewPr>
    <p:cSldViewPr>
      <p:cViewPr>
        <p:scale>
          <a:sx n="40" d="100"/>
          <a:sy n="40" d="100"/>
        </p:scale>
        <p:origin x="-2650" y="-7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32A5815-C399-4890-89FC-2C41C8DBC1CA}" type="datetimeFigureOut">
              <a:rPr lang="en-US"/>
              <a:pPr>
                <a:defRPr/>
              </a:pPr>
              <a:t>7/17/2015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A587DA7-E580-4528-BFD7-07742013B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7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7025B4-4D5F-441D-89E5-AA4EE4273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75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90600"/>
            <a:ext cx="7315200" cy="1524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05200"/>
            <a:ext cx="5486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40347C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5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2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4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0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24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6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08181" y="1371600"/>
            <a:ext cx="7690897" cy="139406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4800" b="1" i="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New Section </a:t>
            </a:r>
          </a:p>
          <a:p>
            <a:pPr lvl="0"/>
            <a:r>
              <a:rPr lang="en-US" dirty="0" smtClean="0"/>
              <a:t>or Topic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7200" y="6386190"/>
            <a:ext cx="3775696" cy="4114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Name/Presenter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2818" y="6386190"/>
            <a:ext cx="521280" cy="4114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BF0614-88EF-E141-A4D8-626B55E019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6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71628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3528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4290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7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676400" y="533400"/>
            <a:ext cx="71628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6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58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0292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6056312" cy="41878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556260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082E5-DD64-4C85-B124-C8782484BDDC}" type="datetime1">
              <a:rPr lang="en-US" smtClean="0"/>
              <a:t>7/17/2015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99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467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981200"/>
            <a:ext cx="74676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5522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E3F96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D8490DAC-5948-4C1B-9C37-4F30821939C0}" type="datetime1">
              <a:rPr lang="en-US" smtClean="0"/>
              <a:pPr>
                <a:defRPr/>
              </a:pPr>
              <a:t>7/17/2015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E3F96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457200"/>
          </a:xfrm>
          <a:prstGeom prst="rect">
            <a:avLst/>
          </a:prstGeom>
        </p:spPr>
        <p:txBody>
          <a:bodyPr/>
          <a:lstStyle>
            <a:lvl1pPr eaLnBrk="1" fontAlgn="base" hangingPunct="1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  <a:extLst/>
          </a:lstStyle>
          <a:p>
            <a:pPr>
              <a:defRPr/>
            </a:pPr>
            <a:fld id="{8CEB5F60-CC71-411F-873E-6EE07BD3B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06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297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72475" y="6151563"/>
            <a:ext cx="314325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E5242-4903-7447-B0C4-AE064CA67E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68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76400"/>
            <a:ext cx="7696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1" name="AutoShape 7"/>
          <p:cNvSpPr>
            <a:spLocks noChangeArrowheads="1"/>
          </p:cNvSpPr>
          <p:nvPr userDrawn="1"/>
        </p:nvSpPr>
        <p:spPr bwMode="auto">
          <a:xfrm flipH="1" flipV="1">
            <a:off x="7391400" y="0"/>
            <a:ext cx="1752600" cy="1066800"/>
          </a:xfrm>
          <a:prstGeom prst="rtTriangle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 rot="2028215">
            <a:off x="7595112" y="7813"/>
            <a:ext cx="183400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HSTW</a:t>
            </a:r>
          </a:p>
          <a:p>
            <a:pPr algn="ctr"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MMGW/TCTW</a:t>
            </a:r>
          </a:p>
          <a:p>
            <a:pPr algn="ctr">
              <a:lnSpc>
                <a:spcPct val="125000"/>
              </a:lnSpc>
              <a:spcBef>
                <a:spcPts val="0"/>
              </a:spcBef>
              <a:defRPr/>
            </a:pP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17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61000" contrast="27000"/>
          </a:blip>
          <a:srcRect/>
          <a:stretch>
            <a:fillRect/>
          </a:stretch>
        </p:blipFill>
        <p:spPr bwMode="auto">
          <a:xfrm>
            <a:off x="457201" y="6476999"/>
            <a:ext cx="838199" cy="32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1371600" y="64770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 userDrawn="1"/>
        </p:nvSpPr>
        <p:spPr>
          <a:xfrm>
            <a:off x="1371600" y="64008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Southern Regional</a:t>
            </a:r>
          </a:p>
          <a:p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Education Board</a:t>
            </a:r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4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40347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Font typeface="Wingdings" pitchFamily="2" charset="2"/>
        <a:buChar char="n"/>
        <a:defRPr sz="2800" b="1">
          <a:solidFill>
            <a:srgbClr val="40347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Font typeface="Wingdings" pitchFamily="2" charset="2"/>
        <a:buChar char="l"/>
        <a:defRPr sz="2400" b="1">
          <a:solidFill>
            <a:srgbClr val="40347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•"/>
        <a:defRPr sz="2000" b="1">
          <a:solidFill>
            <a:srgbClr val="40347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–"/>
        <a:defRPr sz="1800" b="1">
          <a:solidFill>
            <a:srgbClr val="40347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1800" b="1">
          <a:solidFill>
            <a:srgbClr val="40347C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../../../Videos/Piano%20stairs%20-%20TheFunTheory.com%20-%20Rolighetsteorin.se.mp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../../../Dropbox/Common%20Core%20Resources/Problem%20Solving%20Techniques%20-%20YouTube.wm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914400" y="1765042"/>
            <a:ext cx="78486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Aft>
                <a:spcPts val="1200"/>
              </a:spcAft>
              <a:buClr>
                <a:srgbClr val="C00000"/>
              </a:buClr>
            </a:pPr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Numeracy Across the Curriculum</a:t>
            </a:r>
          </a:p>
          <a:p>
            <a:pPr marL="342900" indent="-342900" algn="ctr">
              <a:spcAft>
                <a:spcPts val="1200"/>
              </a:spcAft>
              <a:buClr>
                <a:srgbClr val="C00000"/>
              </a:buClr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Friday, July 17, 2015</a:t>
            </a:r>
            <a:endParaRPr lang="en-US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62000" y="4686300"/>
            <a:ext cx="7848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en-US" sz="3600" dirty="0" smtClean="0">
                <a:solidFill>
                  <a:srgbClr val="C00000"/>
                </a:solidFill>
              </a:rPr>
              <a:t>Jason Adair</a:t>
            </a: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en-US" sz="3600" dirty="0" smtClean="0">
                <a:solidFill>
                  <a:srgbClr val="C00000"/>
                </a:solidFill>
              </a:rPr>
              <a:t>Amanda Merritt</a:t>
            </a:r>
          </a:p>
        </p:txBody>
      </p:sp>
    </p:spTree>
    <p:extLst>
      <p:ext uri="{BB962C8B-B14F-4D97-AF65-F5344CB8AC3E}">
        <p14:creationId xmlns:p14="http://schemas.microsoft.com/office/powerpoint/2010/main" val="18124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36752"/>
            <a:ext cx="8458200" cy="166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87195"/>
            <a:ext cx="8610599" cy="167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634752"/>
            <a:ext cx="8610600" cy="1689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62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Making Good Tasks Better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524000"/>
            <a:ext cx="76962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600" b="0" dirty="0" smtClean="0"/>
              <a:t>Martha was </a:t>
            </a:r>
            <a:r>
              <a:rPr lang="en-US" sz="3600" b="0" dirty="0" err="1" smtClean="0"/>
              <a:t>recarpeting</a:t>
            </a:r>
            <a:r>
              <a:rPr lang="en-US" sz="3600" b="0" dirty="0" smtClean="0"/>
              <a:t> her bedroom, which was 15 feet long and 10 feet wide.</a:t>
            </a:r>
          </a:p>
          <a:p>
            <a:pPr marL="0" indent="0">
              <a:buNone/>
            </a:pPr>
            <a:r>
              <a:rPr lang="en-US" sz="3600" b="0" dirty="0" smtClean="0"/>
              <a:t>How many square feet of carpeting will she need to purchase?</a:t>
            </a:r>
            <a:endParaRPr lang="en-US" sz="3600" b="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09600" y="4800600"/>
            <a:ext cx="8077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Font typeface="Wingdings" pitchFamily="2" charset="2"/>
              <a:buChar char="n"/>
              <a:defRPr sz="2800" b="1">
                <a:solidFill>
                  <a:srgbClr val="40347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Font typeface="Wingdings" pitchFamily="2" charset="2"/>
              <a:buChar char="l"/>
              <a:defRPr sz="2400" b="1">
                <a:solidFill>
                  <a:srgbClr val="40347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Char char="•"/>
              <a:defRPr sz="2000" b="1">
                <a:solidFill>
                  <a:srgbClr val="40347C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Char char="–"/>
              <a:defRPr sz="1800" b="1">
                <a:solidFill>
                  <a:srgbClr val="40347C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Char char="»"/>
              <a:defRPr sz="1800" b="1">
                <a:solidFill>
                  <a:srgbClr val="40347C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Char char="»"/>
              <a:defRPr sz="2000" b="1">
                <a:solidFill>
                  <a:srgbClr val="40347C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Char char="»"/>
              <a:defRPr sz="2000" b="1">
                <a:solidFill>
                  <a:srgbClr val="40347C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Char char="»"/>
              <a:defRPr sz="2000" b="1">
                <a:solidFill>
                  <a:srgbClr val="40347C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73746"/>
              </a:buClr>
              <a:buChar char="»"/>
              <a:defRPr sz="2000" b="1">
                <a:solidFill>
                  <a:srgbClr val="40347C"/>
                </a:solidFill>
                <a:latin typeface="+mn-lt"/>
              </a:defRPr>
            </a:lvl9pPr>
          </a:lstStyle>
          <a:p>
            <a:r>
              <a:rPr lang="en-US" b="0" kern="0" dirty="0" smtClean="0">
                <a:solidFill>
                  <a:srgbClr val="C00000"/>
                </a:solidFill>
              </a:rPr>
              <a:t>What could make this problem more complex?</a:t>
            </a:r>
          </a:p>
          <a:p>
            <a:endParaRPr lang="en-US" b="0" kern="0" dirty="0" smtClean="0">
              <a:solidFill>
                <a:srgbClr val="C00000"/>
              </a:solidFill>
            </a:endParaRPr>
          </a:p>
          <a:p>
            <a:r>
              <a:rPr lang="en-US" b="0" kern="0" dirty="0" smtClean="0">
                <a:solidFill>
                  <a:srgbClr val="C00000"/>
                </a:solidFill>
              </a:rPr>
              <a:t>What could make this problem less complex?</a:t>
            </a:r>
            <a:endParaRPr lang="en-US" b="0" kern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16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05800" cy="838200"/>
          </a:xfrm>
        </p:spPr>
        <p:txBody>
          <a:bodyPr/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What makes a problem complex?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0" dirty="0" smtClean="0"/>
              <a:t>A problem that needs planning to solve</a:t>
            </a:r>
          </a:p>
          <a:p>
            <a:r>
              <a:rPr lang="en-US" sz="2400" b="0" dirty="0" smtClean="0"/>
              <a:t>A problem that can be solved in numerous ways, often yielding the same answer</a:t>
            </a:r>
          </a:p>
          <a:p>
            <a:r>
              <a:rPr lang="en-US" sz="2400" b="0" dirty="0" smtClean="0"/>
              <a:t>A problem that requires the combination of many skills and ideas in order to solve</a:t>
            </a:r>
          </a:p>
          <a:p>
            <a:r>
              <a:rPr lang="en-US" sz="2400" b="0" dirty="0" smtClean="0"/>
              <a:t>A new type of problem that calls on alterations of previous knowledge to solve</a:t>
            </a:r>
          </a:p>
          <a:p>
            <a:r>
              <a:rPr lang="en-US" sz="2400" b="0" dirty="0" smtClean="0"/>
              <a:t>A problem that requires students to synthesize numerous sources of information (tables, graphs, equations, </a:t>
            </a:r>
            <a:r>
              <a:rPr lang="en-US" sz="2400" b="0" dirty="0" err="1" smtClean="0"/>
              <a:t>etc</a:t>
            </a:r>
            <a:r>
              <a:rPr lang="en-US" sz="2400" b="0" dirty="0" smtClean="0"/>
              <a:t>)</a:t>
            </a:r>
          </a:p>
          <a:p>
            <a:r>
              <a:rPr lang="en-US" sz="2400" b="0" dirty="0" smtClean="0"/>
              <a:t>A problem that cannot be solved by simply from following along with a textbook example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15989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The Fencing Task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0" dirty="0" smtClean="0"/>
              <a:t>Ms. Brown’s class will raise rabbits for their spring science fair.  They have 24 feet of fencing with which to build a rectangular rabbit pen to keep the rabbits.</a:t>
            </a:r>
          </a:p>
        </p:txBody>
      </p:sp>
    </p:spTree>
    <p:extLst>
      <p:ext uri="{BB962C8B-B14F-4D97-AF65-F5344CB8AC3E}">
        <p14:creationId xmlns:p14="http://schemas.microsoft.com/office/powerpoint/2010/main" val="355665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4800"/>
            <a:ext cx="7696200" cy="5791200"/>
          </a:xfrm>
        </p:spPr>
        <p:txBody>
          <a:bodyPr/>
          <a:lstStyle/>
          <a:p>
            <a:pPr marL="742950" indent="-742950">
              <a:buFont typeface="+mj-lt"/>
              <a:buAutoNum type="alphaLcParenR"/>
            </a:pPr>
            <a:r>
              <a:rPr lang="en-US" sz="3600" b="0" dirty="0" smtClean="0"/>
              <a:t>If </a:t>
            </a:r>
            <a:r>
              <a:rPr lang="en-US" sz="3600" b="0" dirty="0"/>
              <a:t>Ms. Brown’s students want their rabbits to have as much room as possible, how long would each of the sides of the pen be</a:t>
            </a:r>
            <a:r>
              <a:rPr lang="en-US" sz="3600" b="0" dirty="0" smtClean="0"/>
              <a:t>?</a:t>
            </a:r>
            <a:endParaRPr lang="en-US" sz="3600" b="0" dirty="0"/>
          </a:p>
          <a:p>
            <a:pPr marL="742950" indent="-742950">
              <a:buFont typeface="+mj-lt"/>
              <a:buAutoNum type="alphaLcParenR"/>
            </a:pPr>
            <a:r>
              <a:rPr lang="en-US" sz="3600" b="0" dirty="0" smtClean="0"/>
              <a:t>What if Ms. Brown only had 16 feet of fencing?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3600" b="0" dirty="0" smtClean="0"/>
              <a:t>How would you describe the method for obtaining the greatest area for any amount of fencing?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293382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Importance of Good Facilitation</a:t>
            </a:r>
            <a:endParaRPr lang="en-US" sz="4400" b="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179" y="2514600"/>
            <a:ext cx="5070021" cy="284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495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19200" y="533400"/>
            <a:ext cx="7772400" cy="533400"/>
          </a:xfrm>
        </p:spPr>
        <p:txBody>
          <a:bodyPr/>
          <a:lstStyle/>
          <a:p>
            <a:pPr algn="l"/>
            <a:r>
              <a:rPr lang="en-US" sz="4000" b="0" dirty="0" smtClean="0">
                <a:solidFill>
                  <a:srgbClr val="C00000"/>
                </a:solidFill>
                <a:latin typeface="Arial" panose="020B0604020202020204" pitchFamily="34" charset="0"/>
              </a:rPr>
              <a:t>Online Resources</a:t>
            </a:r>
            <a:endParaRPr lang="en-US" sz="4000" b="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24000"/>
            <a:ext cx="8229600" cy="4645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398270" y="1299661"/>
            <a:ext cx="7772400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IllustrativeMathematics.org</a:t>
            </a: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InsideMathematics.com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ThreeActs.MrMeyer.com</a:t>
            </a: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achievethecore.org/</a:t>
            </a: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GeorgiaStandards.org</a:t>
            </a: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MathematicsVisionProject.org</a:t>
            </a:r>
          </a:p>
          <a:p>
            <a:pPr lvl="1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reneeyates2math.com/</a:t>
            </a:r>
          </a:p>
          <a:p>
            <a:pPr lvl="1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EngageNY.org</a:t>
            </a: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PARCConline.org</a:t>
            </a:r>
          </a:p>
          <a:p>
            <a:pPr marL="457200" indent="-457200"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SmarterBalanced.org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4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7391400" cy="5548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03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4600" y="4038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Thank you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j</a:t>
            </a:r>
            <a:r>
              <a:rPr lang="en-US" b="0" dirty="0" smtClean="0"/>
              <a:t>ason.adair@sreb.org</a:t>
            </a:r>
          </a:p>
          <a:p>
            <a:pPr marL="0" indent="0">
              <a:buNone/>
            </a:pPr>
            <a:endParaRPr lang="en-US" b="0" dirty="0" smtClean="0"/>
          </a:p>
          <a:p>
            <a:r>
              <a:rPr lang="en-US" b="0" dirty="0"/>
              <a:t>a</a:t>
            </a:r>
            <a:r>
              <a:rPr lang="en-US" b="0" dirty="0" smtClean="0"/>
              <a:t>manda.merritt@sreb.org</a:t>
            </a:r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r>
              <a:rPr lang="en-US" b="0" dirty="0" smtClean="0"/>
              <a:t>2015summerconference.wikispaces.com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15448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rgbClr val="C00000"/>
                </a:solidFill>
              </a:rPr>
              <a:t>Goals</a:t>
            </a:r>
            <a:r>
              <a:rPr lang="en-US" b="0" dirty="0" smtClean="0">
                <a:solidFill>
                  <a:srgbClr val="C00000"/>
                </a:solidFill>
              </a:rPr>
              <a:t/>
            </a:r>
            <a:br>
              <a:rPr lang="en-US" b="0" dirty="0" smtClean="0">
                <a:solidFill>
                  <a:srgbClr val="C00000"/>
                </a:solidFill>
              </a:rPr>
            </a:br>
            <a:r>
              <a:rPr lang="en-US" sz="3100" b="0" dirty="0" smtClean="0">
                <a:solidFill>
                  <a:srgbClr val="C00000"/>
                </a:solidFill>
              </a:rPr>
              <a:t>Participants will:</a:t>
            </a:r>
            <a:endParaRPr lang="en-US" sz="3100" b="0" dirty="0">
              <a:solidFill>
                <a:srgbClr val="C00000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38200" y="1905000"/>
            <a:ext cx="7696200" cy="44196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/>
              <a:t>E</a:t>
            </a:r>
            <a:r>
              <a:rPr lang="en-US" sz="3200" b="0" dirty="0" smtClean="0"/>
              <a:t>xplore the Thinking Through a Lesson Protocol (Part 1),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 smtClean="0"/>
              <a:t>Deepen understanding of the cognitive demand of a task,</a:t>
            </a:r>
            <a:endParaRPr lang="en-US" sz="32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/>
              <a:t>L</a:t>
            </a:r>
            <a:r>
              <a:rPr lang="en-US" sz="3200" b="0" dirty="0" smtClean="0"/>
              <a:t>earn strategies for increasing the cognitive complexity of a task; 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dirty="0"/>
              <a:t>R</a:t>
            </a:r>
            <a:r>
              <a:rPr lang="en-US" sz="3200" b="0" dirty="0" smtClean="0"/>
              <a:t>ecognize the importance of good facilitation</a:t>
            </a:r>
            <a:endParaRPr lang="en-US" sz="3200" b="0" dirty="0"/>
          </a:p>
        </p:txBody>
      </p:sp>
    </p:spTree>
    <p:extLst>
      <p:ext uri="{BB962C8B-B14F-4D97-AF65-F5344CB8AC3E}">
        <p14:creationId xmlns:p14="http://schemas.microsoft.com/office/powerpoint/2010/main" val="332646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93" y="2288909"/>
            <a:ext cx="7352413" cy="319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05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The Thinking Through a Lesson Protocol (TTLP)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95388" y="1804416"/>
            <a:ext cx="6063361" cy="938784"/>
          </a:xfrm>
        </p:spPr>
        <p:txBody>
          <a:bodyPr>
            <a:normAutofit fontScale="92500" lnSpcReduction="10000"/>
          </a:bodyPr>
          <a:lstStyle/>
          <a:p>
            <a:r>
              <a:rPr lang="en-US" sz="3200" b="0" dirty="0" smtClean="0"/>
              <a:t>Before Reading Selecting and Setting up a Mathematical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313601" y="2971801"/>
            <a:ext cx="7176241" cy="36574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0" dirty="0" smtClean="0"/>
              <a:t>Think about:</a:t>
            </a:r>
          </a:p>
          <a:p>
            <a:pPr lvl="1"/>
            <a:endParaRPr lang="en-US" sz="3200" b="0" dirty="0" smtClean="0"/>
          </a:p>
          <a:p>
            <a:pPr lvl="1"/>
            <a:r>
              <a:rPr lang="en-US" sz="3200" b="0" dirty="0" smtClean="0"/>
              <a:t>What is a mathematical task?</a:t>
            </a:r>
          </a:p>
          <a:p>
            <a:pPr marL="365760" lvl="1" indent="0">
              <a:buNone/>
            </a:pPr>
            <a:endParaRPr lang="en-US" sz="3200" b="0" dirty="0" smtClean="0"/>
          </a:p>
          <a:p>
            <a:pPr lvl="1"/>
            <a:r>
              <a:rPr lang="en-US" sz="3200" b="0" dirty="0" smtClean="0"/>
              <a:t>What makes a good task?</a:t>
            </a:r>
            <a:endParaRPr lang="en-US" sz="3200" b="0" dirty="0"/>
          </a:p>
        </p:txBody>
      </p:sp>
    </p:spTree>
    <p:extLst>
      <p:ext uri="{BB962C8B-B14F-4D97-AF65-F5344CB8AC3E}">
        <p14:creationId xmlns:p14="http://schemas.microsoft.com/office/powerpoint/2010/main" val="113214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0" dirty="0" smtClean="0">
                <a:solidFill>
                  <a:srgbClr val="C00000"/>
                </a:solidFill>
              </a:rPr>
              <a:t>The Solve It Task</a:t>
            </a:r>
            <a:endParaRPr lang="en-US" sz="4800" b="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6863669" cy="938784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Use the quadratic formula to solve the following equations.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399734" y="2560620"/>
            <a:ext cx="4173037" cy="429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7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0" dirty="0" smtClean="0">
                <a:solidFill>
                  <a:srgbClr val="C00000"/>
                </a:solidFill>
              </a:rPr>
              <a:t>The Softball Task</a:t>
            </a:r>
            <a:endParaRPr lang="en-US" sz="4800" b="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95388" y="2209800"/>
            <a:ext cx="7339012" cy="938784"/>
          </a:xfrm>
        </p:spPr>
        <p:txBody>
          <a:bodyPr>
            <a:noAutofit/>
          </a:bodyPr>
          <a:lstStyle/>
          <a:p>
            <a:r>
              <a:rPr lang="en-US" sz="3200" b="0" dirty="0" smtClean="0"/>
              <a:t>Kara hits a softball straight up at a speed of 70ft/s.  Her bat contacts the ball at a height of 3 ft above the ground.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195388" y="3505201"/>
            <a:ext cx="7092329" cy="2895599"/>
          </a:xfrm>
        </p:spPr>
        <p:txBody>
          <a:bodyPr/>
          <a:lstStyle/>
          <a:p>
            <a:r>
              <a:rPr lang="en-US" sz="2800" b="0" dirty="0" smtClean="0"/>
              <a:t>Write an equation relating height in meters, y, and  time in seconds, x, is</a:t>
            </a:r>
          </a:p>
          <a:p>
            <a:r>
              <a:rPr lang="en-US" sz="2800" b="0" dirty="0" smtClean="0"/>
              <a:t>How long will it take until the ball hits the ground?</a:t>
            </a:r>
          </a:p>
          <a:p>
            <a:r>
              <a:rPr lang="en-US" sz="2800" b="0" dirty="0" smtClean="0"/>
              <a:t>Explain your reasoning in words.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187149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8" y="457201"/>
            <a:ext cx="7339012" cy="1239837"/>
          </a:xfrm>
        </p:spPr>
        <p:txBody>
          <a:bodyPr>
            <a:noAutofit/>
          </a:bodyPr>
          <a:lstStyle/>
          <a:p>
            <a:r>
              <a:rPr lang="en-US" sz="4800" b="0" dirty="0" smtClean="0">
                <a:solidFill>
                  <a:srgbClr val="C00000"/>
                </a:solidFill>
              </a:rPr>
              <a:t>Comparing Two Mathematical Tasks</a:t>
            </a:r>
            <a:endParaRPr lang="en-US" sz="48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195388" y="2171701"/>
            <a:ext cx="7092329" cy="4229100"/>
          </a:xfrm>
        </p:spPr>
        <p:txBody>
          <a:bodyPr/>
          <a:lstStyle/>
          <a:p>
            <a:r>
              <a:rPr lang="en-US" sz="3200" b="0" dirty="0" smtClean="0"/>
              <a:t>How are they similar?</a:t>
            </a:r>
          </a:p>
          <a:p>
            <a:endParaRPr lang="en-US" sz="3200" b="0" dirty="0"/>
          </a:p>
          <a:p>
            <a:r>
              <a:rPr lang="en-US" sz="3200" b="0" dirty="0" smtClean="0"/>
              <a:t>How are they different?</a:t>
            </a:r>
          </a:p>
          <a:p>
            <a:endParaRPr lang="en-US" sz="3200" b="0" dirty="0" smtClean="0"/>
          </a:p>
          <a:p>
            <a:r>
              <a:rPr lang="en-US" sz="3200" b="0" dirty="0" smtClean="0"/>
              <a:t>What mathematical practices will be utilized on each?</a:t>
            </a:r>
            <a:endParaRPr lang="en-US" sz="3200" b="0" dirty="0"/>
          </a:p>
        </p:txBody>
      </p:sp>
    </p:spTree>
    <p:extLst>
      <p:ext uri="{BB962C8B-B14F-4D97-AF65-F5344CB8AC3E}">
        <p14:creationId xmlns:p14="http://schemas.microsoft.com/office/powerpoint/2010/main" val="244542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Mathematical Tasks Framework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 smtClean="0"/>
              <a:t>Low-Level Tasks</a:t>
            </a:r>
          </a:p>
          <a:p>
            <a:r>
              <a:rPr lang="en-US" b="0" dirty="0" smtClean="0"/>
              <a:t>Memorization</a:t>
            </a:r>
          </a:p>
          <a:p>
            <a:r>
              <a:rPr lang="en-US" b="0" dirty="0" smtClean="0"/>
              <a:t>Procedures without connections </a:t>
            </a:r>
          </a:p>
          <a:p>
            <a:endParaRPr lang="en-US" b="0" dirty="0"/>
          </a:p>
          <a:p>
            <a:pPr marL="0" indent="0">
              <a:buNone/>
            </a:pPr>
            <a:r>
              <a:rPr lang="en-US" b="0" dirty="0" smtClean="0"/>
              <a:t>High-Level Tasks</a:t>
            </a:r>
          </a:p>
          <a:p>
            <a:r>
              <a:rPr lang="en-US" b="0" dirty="0" smtClean="0"/>
              <a:t>Procedures with connections</a:t>
            </a:r>
          </a:p>
          <a:p>
            <a:r>
              <a:rPr lang="en-US" b="0" dirty="0" smtClean="0"/>
              <a:t>Doing Mathematics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274" y="4786930"/>
            <a:ext cx="5433449" cy="10052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457" y="5794279"/>
            <a:ext cx="5057138" cy="91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2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Mathematical Tasks Framework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16716"/>
            <a:ext cx="7696200" cy="4419600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Not all tasks are created equal, and different tasks will provoke different levels and kinds of student thinking.</a:t>
            </a:r>
            <a:endParaRPr lang="en-US" b="0" dirty="0"/>
          </a:p>
        </p:txBody>
      </p:sp>
      <p:sp>
        <p:nvSpPr>
          <p:cNvPr id="5" name="Rectangle 4"/>
          <p:cNvSpPr/>
          <p:nvPr/>
        </p:nvSpPr>
        <p:spPr>
          <a:xfrm>
            <a:off x="1600200" y="3886200"/>
            <a:ext cx="6172200" cy="707886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spAutoFit/>
            <a:scene3d>
              <a:camera prst="isometricRightUp"/>
              <a:lightRig rig="threePt" dir="t"/>
            </a:scene3d>
          </a:bodyPr>
          <a:lstStyle/>
          <a:p>
            <a:pPr algn="ctr">
              <a:defRPr/>
            </a:pPr>
            <a:r>
              <a:rPr lang="en-US" sz="4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</a:rPr>
              <a:t>Let’s Practice!</a:t>
            </a:r>
          </a:p>
        </p:txBody>
      </p:sp>
    </p:spTree>
    <p:extLst>
      <p:ext uri="{BB962C8B-B14F-4D97-AF65-F5344CB8AC3E}">
        <p14:creationId xmlns:p14="http://schemas.microsoft.com/office/powerpoint/2010/main" val="219899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40347C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40347C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11768</TotalTime>
  <Words>487</Words>
  <Application>Microsoft Office PowerPoint</Application>
  <PresentationFormat>On-screen Show 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1_blank</vt:lpstr>
      <vt:lpstr>PowerPoint Presentation</vt:lpstr>
      <vt:lpstr>Goals Participants will:</vt:lpstr>
      <vt:lpstr>PowerPoint Presentation</vt:lpstr>
      <vt:lpstr>The Thinking Through a Lesson Protocol (TTLP)</vt:lpstr>
      <vt:lpstr>The Solve It Task</vt:lpstr>
      <vt:lpstr>The Softball Task</vt:lpstr>
      <vt:lpstr>Comparing Two Mathematical Tasks</vt:lpstr>
      <vt:lpstr>Mathematical Tasks Framework</vt:lpstr>
      <vt:lpstr>Mathematical Tasks Framework</vt:lpstr>
      <vt:lpstr>PowerPoint Presentation</vt:lpstr>
      <vt:lpstr>Making Good Tasks Better</vt:lpstr>
      <vt:lpstr>What makes a problem complex?</vt:lpstr>
      <vt:lpstr>The Fencing Task</vt:lpstr>
      <vt:lpstr>PowerPoint Presentation</vt:lpstr>
      <vt:lpstr>Importance of Good Facilitation</vt:lpstr>
      <vt:lpstr>Online Resources</vt:lpstr>
      <vt:lpstr>PowerPoint Presentation</vt:lpstr>
      <vt:lpstr>Thank you</vt:lpstr>
    </vt:vector>
  </TitlesOfParts>
  <Company>SREB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Nancy Blair</dc:creator>
  <cp:lastModifiedBy>Jason Adair</cp:lastModifiedBy>
  <cp:revision>762</cp:revision>
  <dcterms:created xsi:type="dcterms:W3CDTF">2007-11-06T19:15:43Z</dcterms:created>
  <dcterms:modified xsi:type="dcterms:W3CDTF">2015-07-17T10:36:33Z</dcterms:modified>
</cp:coreProperties>
</file>