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410" y="-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AE6F6-5103-4DEF-AEB0-B7CB07895330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8842-0454-4D07-A16A-97AA13E58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751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AE6F6-5103-4DEF-AEB0-B7CB07895330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8842-0454-4D07-A16A-97AA13E58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28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AE6F6-5103-4DEF-AEB0-B7CB07895330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8842-0454-4D07-A16A-97AA13E58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78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AE6F6-5103-4DEF-AEB0-B7CB07895330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8842-0454-4D07-A16A-97AA13E58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04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AE6F6-5103-4DEF-AEB0-B7CB07895330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8842-0454-4D07-A16A-97AA13E58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21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AE6F6-5103-4DEF-AEB0-B7CB07895330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8842-0454-4D07-A16A-97AA13E58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077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AE6F6-5103-4DEF-AEB0-B7CB07895330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8842-0454-4D07-A16A-97AA13E58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79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AE6F6-5103-4DEF-AEB0-B7CB07895330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8842-0454-4D07-A16A-97AA13E58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458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AE6F6-5103-4DEF-AEB0-B7CB07895330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8842-0454-4D07-A16A-97AA13E58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362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AE6F6-5103-4DEF-AEB0-B7CB07895330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8842-0454-4D07-A16A-97AA13E58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297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AE6F6-5103-4DEF-AEB0-B7CB07895330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A8842-0454-4D07-A16A-97AA13E58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1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AE6F6-5103-4DEF-AEB0-B7CB07895330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A8842-0454-4D07-A16A-97AA13E58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347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228600"/>
            <a:ext cx="65532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entury Gothic" panose="020B0502020202020204" pitchFamily="34" charset="0"/>
              </a:rPr>
              <a:t>Standards for </a:t>
            </a:r>
            <a:r>
              <a:rPr lang="en-US" b="1" dirty="0" smtClean="0">
                <a:latin typeface="Century Gothic" panose="020B0502020202020204" pitchFamily="34" charset="0"/>
              </a:rPr>
              <a:t>Mathematical Practice</a:t>
            </a:r>
            <a:endParaRPr lang="en-US" b="1" dirty="0" smtClean="0">
              <a:latin typeface="Century Gothic" panose="020B0502020202020204" pitchFamily="34" charset="0"/>
            </a:endParaRPr>
          </a:p>
          <a:p>
            <a:endParaRPr lang="en-US" sz="1200" dirty="0">
              <a:latin typeface="Century Gothic" panose="020B0502020202020204" pitchFamily="34" charset="0"/>
            </a:endParaRPr>
          </a:p>
          <a:p>
            <a:r>
              <a:rPr lang="en-US" sz="1600" b="1" dirty="0" smtClean="0">
                <a:latin typeface="Century Gothic" panose="020B0502020202020204" pitchFamily="34" charset="0"/>
              </a:rPr>
              <a:t>#1  Make sense of problems and persevere in solving </a:t>
            </a:r>
            <a:r>
              <a:rPr lang="en-US" sz="1600" b="1" dirty="0" smtClean="0">
                <a:latin typeface="Century Gothic" panose="020B0502020202020204" pitchFamily="34" charset="0"/>
              </a:rPr>
              <a:t>them.</a:t>
            </a:r>
            <a:endParaRPr lang="en-US" sz="1600" b="1" dirty="0" smtClean="0">
              <a:latin typeface="Century Gothic" panose="020B0502020202020204" pitchFamily="34" charset="0"/>
            </a:endParaRPr>
          </a:p>
          <a:p>
            <a:endParaRPr lang="en-US" sz="1600" dirty="0">
              <a:latin typeface="Century Gothic" panose="020B0502020202020204" pitchFamily="34" charset="0"/>
            </a:endParaRPr>
          </a:p>
          <a:p>
            <a:r>
              <a:rPr lang="en-US" sz="1600" dirty="0" smtClean="0">
                <a:latin typeface="Century Gothic" panose="020B0502020202020204" pitchFamily="34" charset="0"/>
              </a:rPr>
              <a:t>I </a:t>
            </a:r>
            <a:r>
              <a:rPr lang="en-US" sz="1600" dirty="0" smtClean="0">
                <a:latin typeface="Century Gothic" panose="020B0502020202020204" pitchFamily="34" charset="0"/>
              </a:rPr>
              <a:t>can:</a:t>
            </a:r>
          </a:p>
          <a:p>
            <a:endParaRPr lang="en-US" sz="1600" dirty="0" smtClean="0">
              <a:latin typeface="Century Gothic" panose="020B050202020202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explain the meaning of a problem 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choose the right tools and strategies to solve a problem.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create a plan and explain how  to solve a problem</a:t>
            </a:r>
            <a:r>
              <a:rPr lang="en-US" sz="1600" dirty="0" smtClean="0">
                <a:latin typeface="Century Gothic" panose="020B0502020202020204" pitchFamily="34" charset="0"/>
              </a:rPr>
              <a:t>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m</a:t>
            </a:r>
            <a:r>
              <a:rPr lang="en-US" sz="1600" dirty="0" smtClean="0">
                <a:latin typeface="Century Gothic" panose="020B0502020202020204" pitchFamily="34" charset="0"/>
              </a:rPr>
              <a:t>ake connections between a new problem  and a problem I have already solved.</a:t>
            </a:r>
            <a:endParaRPr lang="en-US" sz="1600" dirty="0">
              <a:latin typeface="Century Gothic" panose="020B050202020202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stick with a problem when it gets difficult to solve.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change my plan if it is not working.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check my work and ask, “Does this make sense</a:t>
            </a:r>
            <a:r>
              <a:rPr lang="en-US" sz="1600" dirty="0" smtClean="0">
                <a:latin typeface="Century Gothic" panose="020B0502020202020204" pitchFamily="34" charset="0"/>
              </a:rPr>
              <a:t>?”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e</a:t>
            </a:r>
            <a:r>
              <a:rPr lang="en-US" sz="1600" dirty="0" smtClean="0">
                <a:latin typeface="Century Gothic" panose="020B0502020202020204" pitchFamily="34" charset="0"/>
              </a:rPr>
              <a:t>valuate what worked and what did not work.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5533072"/>
            <a:ext cx="6553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entury Gothic" panose="020B0502020202020204" pitchFamily="34" charset="0"/>
              </a:rPr>
              <a:t>Standards for Mathematical Practice</a:t>
            </a:r>
          </a:p>
          <a:p>
            <a:endParaRPr lang="en-US" sz="1600" dirty="0">
              <a:latin typeface="Century Gothic" panose="020B0502020202020204" pitchFamily="34" charset="0"/>
            </a:endParaRPr>
          </a:p>
          <a:p>
            <a:r>
              <a:rPr lang="en-US" sz="1600" b="1" dirty="0" smtClean="0">
                <a:latin typeface="Century Gothic" panose="020B0502020202020204" pitchFamily="34" charset="0"/>
              </a:rPr>
              <a:t>#2  Reason abstractly and quantitatively.</a:t>
            </a:r>
            <a:endParaRPr lang="en-US" sz="1600" b="1" dirty="0" smtClean="0">
              <a:latin typeface="Century Gothic" panose="020B0502020202020204" pitchFamily="34" charset="0"/>
            </a:endParaRPr>
          </a:p>
          <a:p>
            <a:endParaRPr lang="en-US" sz="1600" dirty="0">
              <a:latin typeface="Century Gothic" panose="020B0502020202020204" pitchFamily="34" charset="0"/>
            </a:endParaRPr>
          </a:p>
          <a:p>
            <a:r>
              <a:rPr lang="en-US" sz="1600" dirty="0" smtClean="0">
                <a:latin typeface="Century Gothic" panose="020B0502020202020204" pitchFamily="34" charset="0"/>
              </a:rPr>
              <a:t>I </a:t>
            </a:r>
            <a:r>
              <a:rPr lang="en-US" sz="1600" dirty="0" smtClean="0">
                <a:latin typeface="Century Gothic" panose="020B0502020202020204" pitchFamily="34" charset="0"/>
              </a:rPr>
              <a:t>can:</a:t>
            </a:r>
          </a:p>
          <a:p>
            <a:endParaRPr lang="en-US" sz="1600" dirty="0" smtClean="0">
              <a:latin typeface="Century Gothic" panose="020B050202020202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create</a:t>
            </a:r>
            <a:r>
              <a:rPr lang="en-US" sz="1600" dirty="0" smtClean="0">
                <a:latin typeface="Century Gothic" panose="020B0502020202020204" pitchFamily="34" charset="0"/>
              </a:rPr>
              <a:t> an understandable representation of a problem.</a:t>
            </a:r>
            <a:endParaRPr lang="en-US" sz="16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t</a:t>
            </a:r>
            <a:r>
              <a:rPr lang="en-US" sz="1600" dirty="0" smtClean="0">
                <a:latin typeface="Century Gothic" panose="020B0502020202020204" pitchFamily="34" charset="0"/>
              </a:rPr>
              <a:t>hink about the units involved.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pay attention to the meaning of numbers.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u</a:t>
            </a:r>
            <a:r>
              <a:rPr lang="en-US" sz="1600" dirty="0" smtClean="0">
                <a:latin typeface="Century Gothic" panose="020B0502020202020204" pitchFamily="34" charset="0"/>
              </a:rPr>
              <a:t>se the properties of operations to help solve problems.</a:t>
            </a:r>
            <a:endParaRPr lang="en-US" sz="1600" dirty="0" smtClean="0">
              <a:latin typeface="Century Gothic" panose="020B0502020202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4572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238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228600"/>
            <a:ext cx="65532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entury Gothic" panose="020B0502020202020204" pitchFamily="34" charset="0"/>
              </a:rPr>
              <a:t>Standards for Mathematical Practice</a:t>
            </a:r>
          </a:p>
          <a:p>
            <a:endParaRPr lang="en-US" sz="1600" dirty="0">
              <a:latin typeface="Century Gothic" panose="020B0502020202020204" pitchFamily="34" charset="0"/>
            </a:endParaRPr>
          </a:p>
          <a:p>
            <a:r>
              <a:rPr lang="en-US" sz="1600" b="1" dirty="0" smtClean="0">
                <a:latin typeface="Century Gothic" panose="020B0502020202020204" pitchFamily="34" charset="0"/>
              </a:rPr>
              <a:t>#3  Construct viable arguments and critique the reasoning of others.</a:t>
            </a:r>
            <a:endParaRPr lang="en-US" sz="1600" b="1" dirty="0" smtClean="0">
              <a:latin typeface="Century Gothic" panose="020B0502020202020204" pitchFamily="34" charset="0"/>
            </a:endParaRPr>
          </a:p>
          <a:p>
            <a:endParaRPr lang="en-US" sz="1600" dirty="0">
              <a:latin typeface="Century Gothic" panose="020B0502020202020204" pitchFamily="34" charset="0"/>
            </a:endParaRPr>
          </a:p>
          <a:p>
            <a:r>
              <a:rPr lang="en-US" sz="1600" dirty="0" smtClean="0">
                <a:latin typeface="Century Gothic" panose="020B0502020202020204" pitchFamily="34" charset="0"/>
              </a:rPr>
              <a:t>I </a:t>
            </a:r>
            <a:r>
              <a:rPr lang="en-US" sz="1600" dirty="0" smtClean="0">
                <a:latin typeface="Century Gothic" panose="020B0502020202020204" pitchFamily="34" charset="0"/>
              </a:rPr>
              <a:t>can:</a:t>
            </a:r>
          </a:p>
          <a:p>
            <a:endParaRPr lang="en-US" sz="1600" dirty="0" smtClean="0">
              <a:latin typeface="Century Gothic" panose="020B050202020202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u</a:t>
            </a:r>
            <a:r>
              <a:rPr lang="en-US" sz="1600" dirty="0" smtClean="0">
                <a:latin typeface="Century Gothic" panose="020B0502020202020204" pitchFamily="34" charset="0"/>
              </a:rPr>
              <a:t>se rules, definitions and established results to make statements.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explain the logic and reason behind mathematical statements.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c</a:t>
            </a:r>
            <a:r>
              <a:rPr lang="en-US" sz="1600" dirty="0" smtClean="0">
                <a:latin typeface="Century Gothic" panose="020B0502020202020204" pitchFamily="34" charset="0"/>
              </a:rPr>
              <a:t>ritique other students’ ideas and ask useful clarifying questions.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using examples and non-examples to justify my work/.</a:t>
            </a:r>
            <a:endParaRPr lang="en-US" sz="1600" dirty="0" smtClean="0">
              <a:latin typeface="Century Gothic" panose="020B0502020202020204" pitchFamily="34" charset="0"/>
            </a:endParaRPr>
          </a:p>
          <a:p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5533072"/>
            <a:ext cx="65532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entury Gothic" panose="020B0502020202020204" pitchFamily="34" charset="0"/>
              </a:rPr>
              <a:t>Standards for Mathematical Practice</a:t>
            </a:r>
          </a:p>
          <a:p>
            <a:endParaRPr lang="en-US" sz="1200" dirty="0">
              <a:latin typeface="Century Gothic" panose="020B0502020202020204" pitchFamily="34" charset="0"/>
            </a:endParaRPr>
          </a:p>
          <a:p>
            <a:r>
              <a:rPr lang="en-US" sz="1600" b="1" dirty="0" smtClean="0">
                <a:latin typeface="Century Gothic" panose="020B0502020202020204" pitchFamily="34" charset="0"/>
              </a:rPr>
              <a:t>#4  Model with mathematics.</a:t>
            </a:r>
            <a:endParaRPr lang="en-US" sz="1600" b="1" dirty="0" smtClean="0">
              <a:latin typeface="Century Gothic" panose="020B0502020202020204" pitchFamily="34" charset="0"/>
            </a:endParaRPr>
          </a:p>
          <a:p>
            <a:endParaRPr lang="en-US" sz="1600" dirty="0">
              <a:latin typeface="Century Gothic" panose="020B0502020202020204" pitchFamily="34" charset="0"/>
            </a:endParaRPr>
          </a:p>
          <a:p>
            <a:r>
              <a:rPr lang="en-US" sz="1600" dirty="0" smtClean="0">
                <a:latin typeface="Century Gothic" panose="020B0502020202020204" pitchFamily="34" charset="0"/>
              </a:rPr>
              <a:t>I </a:t>
            </a:r>
            <a:r>
              <a:rPr lang="en-US" sz="1600" dirty="0" smtClean="0">
                <a:latin typeface="Century Gothic" panose="020B0502020202020204" pitchFamily="34" charset="0"/>
              </a:rPr>
              <a:t>can:</a:t>
            </a:r>
          </a:p>
          <a:p>
            <a:endParaRPr lang="en-US" sz="1600" dirty="0" smtClean="0">
              <a:latin typeface="Century Gothic" panose="020B050202020202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solve real world math problems.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u</a:t>
            </a:r>
            <a:r>
              <a:rPr lang="en-US" sz="1600" dirty="0" smtClean="0">
                <a:latin typeface="Century Gothic" panose="020B0502020202020204" pitchFamily="34" charset="0"/>
              </a:rPr>
              <a:t>se diagrams, tables, graphs, flow charts and formulas to show relationships or patterns.</a:t>
            </a:r>
            <a:endParaRPr lang="en-US" sz="1600" dirty="0" smtClean="0">
              <a:latin typeface="Century Gothic" panose="020B050202020202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a</a:t>
            </a:r>
            <a:r>
              <a:rPr lang="en-US" sz="1600" dirty="0" smtClean="0">
                <a:latin typeface="Century Gothic" panose="020B0502020202020204" pitchFamily="34" charset="0"/>
              </a:rPr>
              <a:t>nalyze mathematical relationships to solve problems and make conclusions.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i</a:t>
            </a:r>
            <a:r>
              <a:rPr lang="en-US" sz="1600" dirty="0" smtClean="0">
                <a:latin typeface="Century Gothic" panose="020B0502020202020204" pitchFamily="34" charset="0"/>
              </a:rPr>
              <a:t>nterpret my  results and determine if the results make sense.</a:t>
            </a:r>
            <a:endParaRPr lang="en-US" sz="1600" dirty="0" smtClean="0">
              <a:latin typeface="Century Gothic" panose="020B0502020202020204" pitchFamily="34" charset="0"/>
            </a:endParaRPr>
          </a:p>
          <a:p>
            <a:endParaRPr lang="en-US" sz="16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4572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436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228600"/>
            <a:ext cx="65532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entury Gothic" panose="020B0502020202020204" pitchFamily="34" charset="0"/>
              </a:rPr>
              <a:t>Standards for Mathematical Practice</a:t>
            </a:r>
          </a:p>
          <a:p>
            <a:endParaRPr lang="en-US" sz="1600" dirty="0">
              <a:latin typeface="Century Gothic" panose="020B0502020202020204" pitchFamily="34" charset="0"/>
            </a:endParaRPr>
          </a:p>
          <a:p>
            <a:r>
              <a:rPr lang="en-US" sz="1600" b="1" dirty="0" smtClean="0">
                <a:latin typeface="Century Gothic" panose="020B0502020202020204" pitchFamily="34" charset="0"/>
              </a:rPr>
              <a:t>#5  Use appropriate tools strategically.</a:t>
            </a:r>
            <a:endParaRPr lang="en-US" sz="1600" b="1" dirty="0" smtClean="0">
              <a:latin typeface="Century Gothic" panose="020B0502020202020204" pitchFamily="34" charset="0"/>
            </a:endParaRPr>
          </a:p>
          <a:p>
            <a:endParaRPr lang="en-US" sz="1600" dirty="0">
              <a:latin typeface="Century Gothic" panose="020B0502020202020204" pitchFamily="34" charset="0"/>
            </a:endParaRPr>
          </a:p>
          <a:p>
            <a:r>
              <a:rPr lang="en-US" sz="1600" dirty="0" smtClean="0">
                <a:latin typeface="Century Gothic" panose="020B0502020202020204" pitchFamily="34" charset="0"/>
              </a:rPr>
              <a:t>I </a:t>
            </a:r>
            <a:r>
              <a:rPr lang="en-US" sz="1600" dirty="0" smtClean="0">
                <a:latin typeface="Century Gothic" panose="020B0502020202020204" pitchFamily="34" charset="0"/>
              </a:rPr>
              <a:t>can:</a:t>
            </a:r>
          </a:p>
          <a:p>
            <a:endParaRPr lang="en-US" sz="1600" dirty="0">
              <a:latin typeface="Century Gothic" panose="020B0502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d</a:t>
            </a:r>
            <a:r>
              <a:rPr lang="en-US" sz="1600" dirty="0" smtClean="0">
                <a:latin typeface="Century Gothic" panose="020B0502020202020204" pitchFamily="34" charset="0"/>
              </a:rPr>
              <a:t>etermine which tool best fits a situation.</a:t>
            </a:r>
          </a:p>
          <a:p>
            <a:pPr lvl="1"/>
            <a:endParaRPr lang="en-US" sz="1600" dirty="0" smtClean="0">
              <a:latin typeface="Century Gothic" panose="020B0502020202020204" pitchFamily="34" charset="0"/>
            </a:endParaRPr>
          </a:p>
          <a:p>
            <a:pPr lvl="1"/>
            <a:r>
              <a:rPr lang="en-US" sz="1600" dirty="0">
                <a:latin typeface="Century Gothic" panose="020B0502020202020204" pitchFamily="34" charset="0"/>
              </a:rPr>
              <a:t>	</a:t>
            </a:r>
            <a:r>
              <a:rPr lang="en-US" sz="1600" dirty="0" smtClean="0">
                <a:latin typeface="Century Gothic" panose="020B0502020202020204" pitchFamily="34" charset="0"/>
              </a:rPr>
              <a:t>Tools may include but are not limited to:</a:t>
            </a:r>
            <a:endParaRPr lang="en-US" sz="1600" dirty="0" smtClean="0">
              <a:latin typeface="Century Gothic" panose="020B0502020202020204" pitchFamily="34" charset="0"/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Paper and pencil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Calculator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Ruler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Protractor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Concrete models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" y="5533072"/>
            <a:ext cx="65532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entury Gothic" panose="020B0502020202020204" pitchFamily="34" charset="0"/>
              </a:rPr>
              <a:t>Standards for Mathematical Practice</a:t>
            </a:r>
          </a:p>
          <a:p>
            <a:endParaRPr lang="en-US" sz="1600" dirty="0">
              <a:latin typeface="Century Gothic" panose="020B0502020202020204" pitchFamily="34" charset="0"/>
            </a:endParaRPr>
          </a:p>
          <a:p>
            <a:r>
              <a:rPr lang="en-US" sz="1600" b="1" dirty="0" smtClean="0">
                <a:latin typeface="Century Gothic" panose="020B0502020202020204" pitchFamily="34" charset="0"/>
              </a:rPr>
              <a:t>#6  Attend to precision.</a:t>
            </a:r>
            <a:endParaRPr lang="en-US" sz="1600" b="1" dirty="0" smtClean="0">
              <a:latin typeface="Century Gothic" panose="020B0502020202020204" pitchFamily="34" charset="0"/>
            </a:endParaRPr>
          </a:p>
          <a:p>
            <a:endParaRPr lang="en-US" sz="1600" dirty="0">
              <a:latin typeface="Century Gothic" panose="020B0502020202020204" pitchFamily="34" charset="0"/>
            </a:endParaRPr>
          </a:p>
          <a:p>
            <a:r>
              <a:rPr lang="en-US" sz="1600" dirty="0" smtClean="0">
                <a:latin typeface="Century Gothic" panose="020B0502020202020204" pitchFamily="34" charset="0"/>
              </a:rPr>
              <a:t>I </a:t>
            </a:r>
            <a:r>
              <a:rPr lang="en-US" sz="1600" dirty="0" smtClean="0">
                <a:latin typeface="Century Gothic" panose="020B0502020202020204" pitchFamily="34" charset="0"/>
              </a:rPr>
              <a:t>can communicate precisely by:</a:t>
            </a:r>
          </a:p>
          <a:p>
            <a:endParaRPr lang="en-US" sz="1600" dirty="0" smtClean="0">
              <a:latin typeface="Century Gothic" panose="020B050202020202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Discussing clear definitions with others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Stating meanings of symbols I use.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Specifying units of measure.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Using the equal sign appropriately and consistently.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Labeling axes so they correspond with quantities in a problem.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Calculating and expressing numerical answers accurately and efficiently.</a:t>
            </a:r>
            <a:endParaRPr lang="en-US" sz="1200" dirty="0" smtClean="0">
              <a:latin typeface="Century Gothic" panose="020B0502020202020204" pitchFamily="34" charset="0"/>
            </a:endParaRP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4572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70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228600"/>
            <a:ext cx="65532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entury Gothic" panose="020B0502020202020204" pitchFamily="34" charset="0"/>
              </a:rPr>
              <a:t>Standards for Mathematical Practice</a:t>
            </a:r>
          </a:p>
          <a:p>
            <a:endParaRPr lang="en-US" sz="1200" dirty="0">
              <a:latin typeface="Century Gothic" panose="020B0502020202020204" pitchFamily="34" charset="0"/>
            </a:endParaRPr>
          </a:p>
          <a:p>
            <a:r>
              <a:rPr lang="en-US" sz="1600" b="1" dirty="0" smtClean="0">
                <a:latin typeface="Century Gothic" panose="020B0502020202020204" pitchFamily="34" charset="0"/>
              </a:rPr>
              <a:t>#7  Look for and make use of structure.</a:t>
            </a:r>
            <a:endParaRPr lang="en-US" sz="1600" b="1" dirty="0" smtClean="0">
              <a:latin typeface="Century Gothic" panose="020B0502020202020204" pitchFamily="34" charset="0"/>
            </a:endParaRPr>
          </a:p>
          <a:p>
            <a:endParaRPr lang="en-US" sz="1600" dirty="0">
              <a:latin typeface="Century Gothic" panose="020B0502020202020204" pitchFamily="34" charset="0"/>
            </a:endParaRPr>
          </a:p>
          <a:p>
            <a:r>
              <a:rPr lang="en-US" sz="1600" dirty="0" smtClean="0">
                <a:latin typeface="Century Gothic" panose="020B0502020202020204" pitchFamily="34" charset="0"/>
              </a:rPr>
              <a:t>I </a:t>
            </a:r>
            <a:r>
              <a:rPr lang="en-US" sz="1600" dirty="0" smtClean="0">
                <a:latin typeface="Century Gothic" panose="020B0502020202020204" pitchFamily="34" charset="0"/>
              </a:rPr>
              <a:t>can:</a:t>
            </a:r>
          </a:p>
          <a:p>
            <a:endParaRPr lang="en-US" sz="1600" dirty="0" smtClean="0">
              <a:latin typeface="Century Gothic" panose="020B0502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see complicated things as being composed of single objects or several smaller objects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l</a:t>
            </a:r>
            <a:r>
              <a:rPr lang="en-US" sz="1600" dirty="0" smtClean="0">
                <a:latin typeface="Century Gothic" panose="020B0502020202020204" pitchFamily="34" charset="0"/>
              </a:rPr>
              <a:t>ook closely to determine a pattern or structure.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s</a:t>
            </a:r>
            <a:r>
              <a:rPr lang="en-US" sz="1600" dirty="0" smtClean="0">
                <a:latin typeface="Century Gothic" panose="020B0502020202020204" pitchFamily="34" charset="0"/>
              </a:rPr>
              <a:t>tep back for an overview and shift perspective.</a:t>
            </a:r>
            <a:endParaRPr lang="en-US" sz="1600" dirty="0" smtClean="0">
              <a:latin typeface="Century Gothic" panose="020B050202020202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200" dirty="0" smtClean="0">
              <a:latin typeface="Century Gothic" panose="020B0502020202020204" pitchFamily="34" charset="0"/>
            </a:endParaRP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5533072"/>
            <a:ext cx="6553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entury Gothic" panose="020B0502020202020204" pitchFamily="34" charset="0"/>
              </a:rPr>
              <a:t>Standards for Mathematical Practice</a:t>
            </a:r>
          </a:p>
          <a:p>
            <a:endParaRPr lang="en-US" sz="1600" dirty="0">
              <a:latin typeface="Century Gothic" panose="020B0502020202020204" pitchFamily="34" charset="0"/>
            </a:endParaRPr>
          </a:p>
          <a:p>
            <a:r>
              <a:rPr lang="en-US" sz="1600" b="1" dirty="0" smtClean="0">
                <a:latin typeface="Century Gothic" panose="020B0502020202020204" pitchFamily="34" charset="0"/>
              </a:rPr>
              <a:t>#8  Look for and express regularity in repeated reasoning.</a:t>
            </a:r>
            <a:endParaRPr lang="en-US" sz="1600" b="1" dirty="0" smtClean="0">
              <a:latin typeface="Century Gothic" panose="020B0502020202020204" pitchFamily="34" charset="0"/>
            </a:endParaRPr>
          </a:p>
          <a:p>
            <a:endParaRPr lang="en-US" sz="1600" dirty="0">
              <a:latin typeface="Century Gothic" panose="020B0502020202020204" pitchFamily="34" charset="0"/>
            </a:endParaRPr>
          </a:p>
          <a:p>
            <a:r>
              <a:rPr lang="en-US" sz="1600" dirty="0" smtClean="0">
                <a:latin typeface="Century Gothic" panose="020B0502020202020204" pitchFamily="34" charset="0"/>
              </a:rPr>
              <a:t>I </a:t>
            </a:r>
            <a:r>
              <a:rPr lang="en-US" sz="1600" dirty="0" smtClean="0">
                <a:latin typeface="Century Gothic" panose="020B0502020202020204" pitchFamily="34" charset="0"/>
              </a:rPr>
              <a:t>can:</a:t>
            </a:r>
          </a:p>
          <a:p>
            <a:endParaRPr lang="en-US" sz="1600" dirty="0" smtClean="0">
              <a:latin typeface="Century Gothic" panose="020B050202020202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n</a:t>
            </a:r>
            <a:r>
              <a:rPr lang="en-US" sz="1600" dirty="0" smtClean="0">
                <a:latin typeface="Century Gothic" panose="020B0502020202020204" pitchFamily="34" charset="0"/>
              </a:rPr>
              <a:t>otice if calculations are repeated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l</a:t>
            </a:r>
            <a:r>
              <a:rPr lang="en-US" sz="1600" dirty="0" smtClean="0">
                <a:latin typeface="Century Gothic" panose="020B0502020202020204" pitchFamily="34" charset="0"/>
              </a:rPr>
              <a:t>ook for general methods and for shortcuts.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m</a:t>
            </a:r>
            <a:r>
              <a:rPr lang="en-US" sz="1600" dirty="0" smtClean="0">
                <a:latin typeface="Century Gothic" panose="020B0502020202020204" pitchFamily="34" charset="0"/>
              </a:rPr>
              <a:t>aintain oversight of the process while attending to details.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entury Gothic" panose="020B0502020202020204" pitchFamily="34" charset="0"/>
              </a:rPr>
              <a:t>continually evaluate the reasonableness of results.</a:t>
            </a:r>
            <a:endParaRPr lang="en-US" sz="1200" dirty="0" smtClean="0">
              <a:latin typeface="Century Gothic" panose="020B0502020202020204" pitchFamily="34" charset="0"/>
            </a:endParaRP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4572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120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444</Words>
  <Application>Microsoft Office PowerPoint</Application>
  <PresentationFormat>On-screen Show (4:3)</PresentationFormat>
  <Paragraphs>89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Gwinnett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Johnston, Jennifer</dc:creator>
  <cp:lastModifiedBy>Johnston, Jennifer</cp:lastModifiedBy>
  <cp:revision>8</cp:revision>
  <dcterms:created xsi:type="dcterms:W3CDTF">2014-05-28T15:27:48Z</dcterms:created>
  <dcterms:modified xsi:type="dcterms:W3CDTF">2014-05-28T19:32:38Z</dcterms:modified>
</cp:coreProperties>
</file>