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9"/>
  </p:notesMasterIdLst>
  <p:handoutMasterIdLst>
    <p:handoutMasterId r:id="rId20"/>
  </p:handoutMasterIdLst>
  <p:sldIdLst>
    <p:sldId id="500" r:id="rId2"/>
    <p:sldId id="501" r:id="rId3"/>
    <p:sldId id="502" r:id="rId4"/>
    <p:sldId id="503" r:id="rId5"/>
    <p:sldId id="504" r:id="rId6"/>
    <p:sldId id="505" r:id="rId7"/>
    <p:sldId id="507" r:id="rId8"/>
    <p:sldId id="506" r:id="rId9"/>
    <p:sldId id="508" r:id="rId10"/>
    <p:sldId id="509" r:id="rId11"/>
    <p:sldId id="510" r:id="rId12"/>
    <p:sldId id="511" r:id="rId13"/>
    <p:sldId id="512" r:id="rId14"/>
    <p:sldId id="513" r:id="rId15"/>
    <p:sldId id="514" r:id="rId16"/>
    <p:sldId id="516" r:id="rId17"/>
    <p:sldId id="51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000000"/>
    <a:srgbClr val="00CC00"/>
    <a:srgbClr val="660066"/>
    <a:srgbClr val="FF0000"/>
    <a:srgbClr val="66FF66"/>
    <a:srgbClr val="CC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8" autoAdjust="0"/>
    <p:restoredTop sz="78712" autoAdjust="0"/>
  </p:normalViewPr>
  <p:slideViewPr>
    <p:cSldViewPr>
      <p:cViewPr>
        <p:scale>
          <a:sx n="40" d="100"/>
          <a:sy n="40" d="100"/>
        </p:scale>
        <p:origin x="-2650" y="-7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2A5815-C399-4890-89FC-2C41C8DBC1CA}" type="datetimeFigureOut">
              <a:rPr lang="en-US"/>
              <a:pPr>
                <a:defRPr/>
              </a:pPr>
              <a:t>7/13/2015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587DA7-E580-4528-BFD7-07742013B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7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7025B4-4D5F-441D-89E5-AA4EE4273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757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90600"/>
            <a:ext cx="7315200" cy="1524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05200"/>
            <a:ext cx="5486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40347C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5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2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4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02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521450"/>
            <a:ext cx="2133600" cy="244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P-</a:t>
            </a:r>
            <a:fld id="{83E879D2-FA4A-054D-BD19-B01463B041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24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08181" y="1371600"/>
            <a:ext cx="7690897" cy="139406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4800" b="1" i="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New Section </a:t>
            </a:r>
          </a:p>
          <a:p>
            <a:pPr lvl="0"/>
            <a:r>
              <a:rPr lang="en-US" dirty="0" smtClean="0"/>
              <a:t>or Topic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7200" y="6386190"/>
            <a:ext cx="3775696" cy="4114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Name/Presenter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2818" y="6386190"/>
            <a:ext cx="521280" cy="4114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BF0614-88EF-E141-A4D8-626B55E019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26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533400"/>
            <a:ext cx="71628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3528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981200"/>
            <a:ext cx="34290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7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676400" y="533400"/>
            <a:ext cx="7162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6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258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0292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4"/>
            <a:ext cx="6056312" cy="41878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56260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082E5-DD64-4C85-B124-C8782484BDDC}" type="datetime1">
              <a:rPr lang="en-US" smtClean="0"/>
              <a:t>7/13/2015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99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467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981200"/>
            <a:ext cx="7467600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55226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E3F96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D8490DAC-5948-4C1B-9C37-4F30821939C0}" type="datetime1">
              <a:rPr lang="en-US" smtClean="0"/>
              <a:pPr>
                <a:defRPr/>
              </a:pPr>
              <a:t>7/13/2015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E3F96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39000" y="6629400"/>
            <a:ext cx="1905000" cy="457200"/>
          </a:xfrm>
          <a:prstGeom prst="rect">
            <a:avLst/>
          </a:prstGeom>
        </p:spPr>
        <p:txBody>
          <a:bodyPr/>
          <a:lstStyle>
            <a:lvl1pPr eaLnBrk="1" fontAlgn="base" hangingPunct="1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  <a:extLst/>
          </a:lstStyle>
          <a:p>
            <a:pPr>
              <a:defRPr/>
            </a:pPr>
            <a:fld id="{8CEB5F60-CC71-411F-873E-6EE07BD3B6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6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2977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72475" y="6151563"/>
            <a:ext cx="31432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E5242-4903-7447-B0C4-AE064CA67E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68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57200"/>
            <a:ext cx="7696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76400"/>
            <a:ext cx="7696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1" name="AutoShape 7"/>
          <p:cNvSpPr>
            <a:spLocks noChangeArrowheads="1"/>
          </p:cNvSpPr>
          <p:nvPr userDrawn="1"/>
        </p:nvSpPr>
        <p:spPr bwMode="auto">
          <a:xfrm flipH="1" flipV="1">
            <a:off x="7391400" y="0"/>
            <a:ext cx="1752600" cy="1066800"/>
          </a:xfrm>
          <a:prstGeom prst="rtTriangle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 rot="2028215">
            <a:off x="7595112" y="7813"/>
            <a:ext cx="183400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HSTW</a:t>
            </a:r>
          </a:p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MMGW/TCTW</a:t>
            </a:r>
          </a:p>
          <a:p>
            <a:pPr algn="ctr">
              <a:lnSpc>
                <a:spcPct val="125000"/>
              </a:lnSpc>
              <a:spcBef>
                <a:spcPts val="0"/>
              </a:spcBef>
              <a:defRPr/>
            </a:pP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17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61000" contrast="27000"/>
          </a:blip>
          <a:srcRect/>
          <a:stretch>
            <a:fillRect/>
          </a:stretch>
        </p:blipFill>
        <p:spPr bwMode="auto">
          <a:xfrm>
            <a:off x="457201" y="6476999"/>
            <a:ext cx="838199" cy="32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 bwMode="auto">
          <a:xfrm>
            <a:off x="1371600" y="64770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 userDrawn="1"/>
        </p:nvSpPr>
        <p:spPr>
          <a:xfrm>
            <a:off x="1371600" y="64008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Southern Regional</a:t>
            </a:r>
          </a:p>
          <a:p>
            <a:r>
              <a:rPr lang="en-US" sz="1200" b="1" dirty="0" smtClean="0">
                <a:solidFill>
                  <a:schemeClr val="accent2">
                    <a:lumMod val="50000"/>
                  </a:schemeClr>
                </a:solidFill>
              </a:rPr>
              <a:t>Education Board</a:t>
            </a:r>
            <a:endParaRPr lang="en-US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34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40347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40347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Font typeface="Wingdings" pitchFamily="2" charset="2"/>
        <a:buChar char="n"/>
        <a:defRPr sz="2800" b="1">
          <a:solidFill>
            <a:srgbClr val="40347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Font typeface="Wingdings" pitchFamily="2" charset="2"/>
        <a:buChar char="l"/>
        <a:defRPr sz="2400" b="1">
          <a:solidFill>
            <a:srgbClr val="40347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•"/>
        <a:defRPr sz="2000" b="1">
          <a:solidFill>
            <a:srgbClr val="40347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–"/>
        <a:defRPr sz="1800" b="1">
          <a:solidFill>
            <a:srgbClr val="40347C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1800" b="1">
          <a:solidFill>
            <a:srgbClr val="40347C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873746"/>
        </a:buClr>
        <a:buChar char="»"/>
        <a:defRPr sz="2000" b="1">
          <a:solidFill>
            <a:srgbClr val="40347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../../Videos/classroom%20videos%20public%20lessons%207th%20grade%20math%20-%20problem%203.mp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../../Videos/classroom%20videos%20public%20lessons%207th%20grade%20math%20-%20student%20debrief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../../../Videos/Funny%20Ads%20-%20Remove%20Snow%20From%20Car.mp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914400" y="1219200"/>
            <a:ext cx="78486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Aft>
                <a:spcPts val="1200"/>
              </a:spcAft>
              <a:buClr>
                <a:srgbClr val="C00000"/>
              </a:buClr>
            </a:pP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Re-Engaging Students Following FALs</a:t>
            </a:r>
          </a:p>
          <a:p>
            <a:pPr marL="342900" indent="-342900" algn="ctr">
              <a:spcAft>
                <a:spcPts val="1200"/>
              </a:spcAft>
              <a:buClr>
                <a:srgbClr val="C00000"/>
              </a:buClr>
            </a:pP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Tuesday, July 14, 2015</a:t>
            </a:r>
            <a:endParaRPr lang="en-US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895350" y="5275481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buClr>
                <a:srgbClr val="C00000"/>
              </a:buClr>
            </a:pPr>
            <a:r>
              <a:rPr lang="en-US" sz="3600" dirty="0" smtClean="0">
                <a:solidFill>
                  <a:srgbClr val="C00000"/>
                </a:solidFill>
              </a:rPr>
              <a:t>Jason Adair</a:t>
            </a:r>
          </a:p>
        </p:txBody>
      </p:sp>
    </p:spTree>
    <p:extLst>
      <p:ext uri="{BB962C8B-B14F-4D97-AF65-F5344CB8AC3E}">
        <p14:creationId xmlns:p14="http://schemas.microsoft.com/office/powerpoint/2010/main" val="18124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35202"/>
            <a:ext cx="7162800" cy="562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55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dirty="0" smtClean="0">
                <a:solidFill>
                  <a:srgbClr val="C00000"/>
                </a:solidFill>
              </a:rPr>
              <a:t>Designing a Re-Engagement Lesson</a:t>
            </a:r>
            <a:endParaRPr lang="en-US" sz="44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696200" cy="4419600"/>
          </a:xfrm>
        </p:spPr>
        <p:txBody>
          <a:bodyPr/>
          <a:lstStyle/>
          <a:p>
            <a:r>
              <a:rPr lang="en-US" b="0" dirty="0" smtClean="0"/>
              <a:t>Do the task and consider the math</a:t>
            </a:r>
          </a:p>
          <a:p>
            <a:r>
              <a:rPr lang="en-US" b="0" dirty="0" smtClean="0"/>
              <a:t>Consider how the students might approach the math, where and how they would be successful, and what challenges or misconceptions may arise.</a:t>
            </a:r>
          </a:p>
          <a:p>
            <a:r>
              <a:rPr lang="en-US" b="0" dirty="0" smtClean="0"/>
              <a:t>Look through the student work.  Categorize solution strategies, approaches where students struggled.  </a:t>
            </a:r>
          </a:p>
          <a:p>
            <a:endParaRPr lang="en-US" b="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1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solidFill>
                  <a:srgbClr val="C00000"/>
                </a:solidFill>
              </a:rPr>
              <a:t>Re-Engagement</a:t>
            </a:r>
            <a:endParaRPr lang="en-US" sz="40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419600"/>
          </a:xfrm>
        </p:spPr>
        <p:txBody>
          <a:bodyPr/>
          <a:lstStyle/>
          <a:p>
            <a:r>
              <a:rPr lang="en-US" sz="2700" b="0" dirty="0" smtClean="0"/>
              <a:t>Makes use of actual student work – including unique thinking, misconceptions, and strategies.</a:t>
            </a:r>
          </a:p>
          <a:p>
            <a:r>
              <a:rPr lang="en-US" sz="2700" b="0" dirty="0" smtClean="0"/>
              <a:t>Has student re-work a task from a different perspective.</a:t>
            </a:r>
          </a:p>
          <a:p>
            <a:r>
              <a:rPr lang="en-US" sz="2700" b="0" dirty="0" smtClean="0"/>
              <a:t>Confronts misconceptions, so they can be dealt with and let go.</a:t>
            </a:r>
          </a:p>
          <a:p>
            <a:r>
              <a:rPr lang="en-US" sz="2700" b="0" dirty="0" smtClean="0"/>
              <a:t>Give students some strategies for solving problem.</a:t>
            </a:r>
          </a:p>
          <a:p>
            <a:r>
              <a:rPr lang="en-US" sz="2700" b="0" dirty="0" smtClean="0"/>
              <a:t>Helps other students solidify, connect, and clarify their ideas.</a:t>
            </a:r>
            <a:endParaRPr lang="en-US" sz="2700" b="0" dirty="0"/>
          </a:p>
        </p:txBody>
      </p:sp>
    </p:spTree>
    <p:extLst>
      <p:ext uri="{BB962C8B-B14F-4D97-AF65-F5344CB8AC3E}">
        <p14:creationId xmlns:p14="http://schemas.microsoft.com/office/powerpoint/2010/main" val="39898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solidFill>
                  <a:srgbClr val="C00000"/>
                </a:solidFill>
              </a:rPr>
              <a:t>Lets Practice</a:t>
            </a:r>
            <a:endParaRPr lang="en-US" sz="4000" b="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0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8800"/>
            <a:ext cx="6459764" cy="3629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45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Response</a:t>
            </a:r>
            <a:endParaRPr lang="en-US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14893"/>
            <a:ext cx="5943600" cy="389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00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85900"/>
            <a:ext cx="4419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57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886200"/>
            <a:ext cx="2819400" cy="2819400"/>
          </a:xfr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381000"/>
            <a:ext cx="7696200" cy="838200"/>
          </a:xfrm>
        </p:spPr>
        <p:txBody>
          <a:bodyPr/>
          <a:lstStyle/>
          <a:p>
            <a:r>
              <a:rPr lang="en-US" sz="6000" dirty="0" smtClean="0"/>
              <a:t>THANK YOU</a:t>
            </a:r>
            <a:endParaRPr lang="en-US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6764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</a:rPr>
              <a:t>j</a:t>
            </a:r>
            <a:r>
              <a:rPr lang="en-US" sz="4400" dirty="0" smtClean="0">
                <a:solidFill>
                  <a:srgbClr val="C00000"/>
                </a:solidFill>
              </a:rPr>
              <a:t>ason.adair@sreb.org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7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239000" y="66294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CEB5F60-CC71-411F-873E-6EE07BD3B65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54102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82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942814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Difference?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5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7829326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98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93004"/>
            <a:ext cx="7319801" cy="477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42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02"/>
            <a:ext cx="6431334" cy="620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50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b="0" dirty="0" smtClean="0">
                <a:solidFill>
                  <a:srgbClr val="C00000"/>
                </a:solidFill>
                <a:latin typeface="Arial" pitchFamily="34" charset="0"/>
              </a:rPr>
              <a:t>Examining Student Work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38200" y="1676400"/>
            <a:ext cx="8305800" cy="4419600"/>
          </a:xfrm>
        </p:spPr>
        <p:txBody>
          <a:bodyPr>
            <a:normAutofit/>
          </a:bodyPr>
          <a:lstStyle/>
          <a:p>
            <a:pPr marL="0" indent="0" algn="l">
              <a:buClr>
                <a:srgbClr val="C00000"/>
              </a:buClr>
              <a:buNone/>
              <a:defRPr/>
            </a:pPr>
            <a:r>
              <a:rPr lang="en-US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What OMGs would your students have with this Formative Assessment?</a:t>
            </a:r>
          </a:p>
          <a:p>
            <a:pPr lvl="1" algn="l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Obstacles</a:t>
            </a:r>
            <a:endParaRPr lang="en-US" sz="3600" b="0" dirty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  <a:p>
            <a:pPr lvl="1" algn="l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Misconceptions</a:t>
            </a:r>
          </a:p>
          <a:p>
            <a:pPr lvl="1" algn="l"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3600" b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Gaps in Learning</a:t>
            </a:r>
            <a:endParaRPr lang="en-US" sz="3600" b="0" dirty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2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8305800" cy="2273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17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B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676400"/>
            <a:ext cx="7850188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40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40347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40347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12168</TotalTime>
  <Words>160</Words>
  <Application>Microsoft Office PowerPoint</Application>
  <PresentationFormat>On-screen Show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1_blank</vt:lpstr>
      <vt:lpstr>PowerPoint Presentation</vt:lpstr>
      <vt:lpstr>PowerPoint Presentation</vt:lpstr>
      <vt:lpstr>What’s the Difference?</vt:lpstr>
      <vt:lpstr>PowerPoint Presentation</vt:lpstr>
      <vt:lpstr>PowerPoint Presentation</vt:lpstr>
      <vt:lpstr>PowerPoint Presentation</vt:lpstr>
      <vt:lpstr>Examining Student Work</vt:lpstr>
      <vt:lpstr>Student A</vt:lpstr>
      <vt:lpstr>Student B</vt:lpstr>
      <vt:lpstr>Student C</vt:lpstr>
      <vt:lpstr>Designing a Re-Engagement Lesson</vt:lpstr>
      <vt:lpstr>Re-Engagement</vt:lpstr>
      <vt:lpstr>Lets Practice</vt:lpstr>
      <vt:lpstr>PowerPoint Presentation</vt:lpstr>
      <vt:lpstr>Student Response</vt:lpstr>
      <vt:lpstr>PowerPoint Presentation</vt:lpstr>
      <vt:lpstr>THANK YOU</vt:lpstr>
    </vt:vector>
  </TitlesOfParts>
  <Company>SREB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Nancy Blair</dc:creator>
  <cp:lastModifiedBy>Jason Adair</cp:lastModifiedBy>
  <cp:revision>758</cp:revision>
  <dcterms:created xsi:type="dcterms:W3CDTF">2007-11-06T19:15:43Z</dcterms:created>
  <dcterms:modified xsi:type="dcterms:W3CDTF">2015-07-14T02:08:22Z</dcterms:modified>
</cp:coreProperties>
</file>