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0" r:id="rId1"/>
  </p:sldMasterIdLst>
  <p:notesMasterIdLst>
    <p:notesMasterId r:id="rId24"/>
  </p:notesMasterIdLst>
  <p:handoutMasterIdLst>
    <p:handoutMasterId r:id="rId25"/>
  </p:handoutMasterIdLst>
  <p:sldIdLst>
    <p:sldId id="500" r:id="rId2"/>
    <p:sldId id="578" r:id="rId3"/>
    <p:sldId id="573" r:id="rId4"/>
    <p:sldId id="577" r:id="rId5"/>
    <p:sldId id="580" r:id="rId6"/>
    <p:sldId id="581" r:id="rId7"/>
    <p:sldId id="536" r:id="rId8"/>
    <p:sldId id="537" r:id="rId9"/>
    <p:sldId id="538" r:id="rId10"/>
    <p:sldId id="539" r:id="rId11"/>
    <p:sldId id="540" r:id="rId12"/>
    <p:sldId id="541" r:id="rId13"/>
    <p:sldId id="512" r:id="rId14"/>
    <p:sldId id="535" r:id="rId15"/>
    <p:sldId id="542" r:id="rId16"/>
    <p:sldId id="543" r:id="rId17"/>
    <p:sldId id="544" r:id="rId18"/>
    <p:sldId id="583" r:id="rId19"/>
    <p:sldId id="574" r:id="rId20"/>
    <p:sldId id="575" r:id="rId21"/>
    <p:sldId id="576" r:id="rId22"/>
    <p:sldId id="467"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FF"/>
    <a:srgbClr val="000000"/>
    <a:srgbClr val="00CC00"/>
    <a:srgbClr val="660066"/>
    <a:srgbClr val="FF0000"/>
    <a:srgbClr val="66FF66"/>
    <a:srgbClr val="CCFF99"/>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88" autoAdjust="0"/>
    <p:restoredTop sz="78712" autoAdjust="0"/>
  </p:normalViewPr>
  <p:slideViewPr>
    <p:cSldViewPr>
      <p:cViewPr>
        <p:scale>
          <a:sx n="40" d="100"/>
          <a:sy n="40" d="100"/>
        </p:scale>
        <p:origin x="-2650" y="-7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32A5815-C399-4890-89FC-2C41C8DBC1CA}" type="datetimeFigureOut">
              <a:rPr lang="en-US"/>
              <a:pPr>
                <a:defRPr/>
              </a:pPr>
              <a:t>7/6/2015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1A587DA7-E580-4528-BFD7-07742013B557}" type="slidenum">
              <a:rPr lang="en-US"/>
              <a:pPr>
                <a:defRPr/>
              </a:pPr>
              <a:t>‹#›</a:t>
            </a:fld>
            <a:endParaRPr lang="en-US"/>
          </a:p>
        </p:txBody>
      </p:sp>
    </p:spTree>
    <p:extLst>
      <p:ext uri="{BB962C8B-B14F-4D97-AF65-F5344CB8AC3E}">
        <p14:creationId xmlns:p14="http://schemas.microsoft.com/office/powerpoint/2010/main" val="8181774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5123"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86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pPr>
              <a:defRPr/>
            </a:pPr>
            <a:fld id="{E77025B4-4D5F-441D-89E5-AA4EE42736B9}" type="slidenum">
              <a:rPr lang="en-US"/>
              <a:pPr>
                <a:defRPr/>
              </a:pPr>
              <a:t>‹#›</a:t>
            </a:fld>
            <a:endParaRPr lang="en-US"/>
          </a:p>
        </p:txBody>
      </p:sp>
    </p:spTree>
    <p:extLst>
      <p:ext uri="{BB962C8B-B14F-4D97-AF65-F5344CB8AC3E}">
        <p14:creationId xmlns:p14="http://schemas.microsoft.com/office/powerpoint/2010/main" val="10984757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p:spPr>
        <p:txBody>
          <a:bodyPr/>
          <a:lstStyle/>
          <a:p>
            <a:endParaRPr lang="en-US" smtClean="0">
              <a:latin typeface="Times" pitchFamily="18" charset="0"/>
              <a:ea typeface="ＭＳ Ｐゴシック" pitchFamily="34" charset="-128"/>
            </a:endParaRPr>
          </a:p>
        </p:txBody>
      </p:sp>
      <p:sp>
        <p:nvSpPr>
          <p:cNvPr id="31748" name="Slide Number Placeholder 3"/>
          <p:cNvSpPr>
            <a:spLocks noGrp="1"/>
          </p:cNvSpPr>
          <p:nvPr>
            <p:ph type="sldNum" sz="quarter" idx="5"/>
          </p:nvPr>
        </p:nvSpPr>
        <p:spPr>
          <a:noFill/>
          <a:ln>
            <a:miter lim="800000"/>
            <a:headEnd/>
            <a:tailEnd/>
          </a:ln>
        </p:spPr>
        <p:txBody>
          <a:bodyPr/>
          <a:lstStyle/>
          <a:p>
            <a:pPr eaLnBrk="0" hangingPunct="0"/>
            <a:fld id="{965DF184-CFD5-4DA1-A85C-2215275972B8}" type="slidenum">
              <a:rPr lang="en-US" smtClean="0">
                <a:latin typeface="Times" pitchFamily="18" charset="0"/>
              </a:rPr>
              <a:pPr eaLnBrk="0" hangingPunct="0"/>
              <a:t>5</a:t>
            </a:fld>
            <a:endParaRPr lang="en-US" smtClean="0">
              <a:latin typeface="Times"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http://illuminations.nctm.org/Lesson.aspx?id=1037</a:t>
            </a:r>
            <a:endParaRPr lang="en-US"/>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15</a:t>
            </a:fld>
            <a:endParaRPr lang="en-US"/>
          </a:p>
        </p:txBody>
      </p:sp>
    </p:spTree>
    <p:extLst>
      <p:ext uri="{BB962C8B-B14F-4D97-AF65-F5344CB8AC3E}">
        <p14:creationId xmlns:p14="http://schemas.microsoft.com/office/powerpoint/2010/main" val="17155599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http://illuminations.nctm.org/Lesson.aspx?id=1037</a:t>
            </a:r>
            <a:endParaRPr lang="en-US"/>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16</a:t>
            </a:fld>
            <a:endParaRPr lang="en-US"/>
          </a:p>
        </p:txBody>
      </p:sp>
    </p:spTree>
    <p:extLst>
      <p:ext uri="{BB962C8B-B14F-4D97-AF65-F5344CB8AC3E}">
        <p14:creationId xmlns:p14="http://schemas.microsoft.com/office/powerpoint/2010/main" val="1715559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http://illuminations.nctm.org/Lesson.aspx?id=1037</a:t>
            </a:r>
            <a:endParaRPr lang="en-US"/>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17</a:t>
            </a:fld>
            <a:endParaRPr lang="en-US"/>
          </a:p>
        </p:txBody>
      </p:sp>
    </p:spTree>
    <p:extLst>
      <p:ext uri="{BB962C8B-B14F-4D97-AF65-F5344CB8AC3E}">
        <p14:creationId xmlns:p14="http://schemas.microsoft.com/office/powerpoint/2010/main" val="17155599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p:spPr>
        <p:txBody>
          <a:bodyPr/>
          <a:lstStyle/>
          <a:p>
            <a:fld id="{4C923129-6C76-4DC8-BA86-DFE81A442AFC}" type="slidenum">
              <a:rPr lang="en-US"/>
              <a:pPr/>
              <a:t>19</a:t>
            </a:fld>
            <a:endParaRPr lang="en-US"/>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xfrm>
            <a:off x="685800" y="4114800"/>
            <a:ext cx="5486400" cy="4343400"/>
          </a:xfrm>
          <a:noFill/>
          <a:ln/>
        </p:spPr>
        <p:txBody>
          <a:bodyPr/>
          <a:lstStyle/>
          <a:p>
            <a:endParaRPr lang="en-US" smtClean="0">
              <a:latin typeface="Times" charset="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a:ln/>
        </p:spPr>
      </p:sp>
      <p:sp>
        <p:nvSpPr>
          <p:cNvPr id="41986" name="Notes Placeholder 2"/>
          <p:cNvSpPr>
            <a:spLocks noGrp="1"/>
          </p:cNvSpPr>
          <p:nvPr>
            <p:ph type="body" idx="1"/>
          </p:nvPr>
        </p:nvSpPr>
        <p:spPr>
          <a:noFill/>
          <a:ln/>
        </p:spPr>
        <p:txBody>
          <a:bodyPr/>
          <a:lstStyle/>
          <a:p>
            <a:endParaRPr lang="en-US" smtClean="0">
              <a:latin typeface="Times" charset="0"/>
              <a:ea typeface="ＭＳ Ｐゴシック" pitchFamily="34" charset="-128"/>
            </a:endParaRPr>
          </a:p>
        </p:txBody>
      </p:sp>
      <p:sp>
        <p:nvSpPr>
          <p:cNvPr id="41987" name="Slide Number Placeholder 3"/>
          <p:cNvSpPr>
            <a:spLocks noGrp="1"/>
          </p:cNvSpPr>
          <p:nvPr>
            <p:ph type="sldNum" sz="quarter" idx="5"/>
          </p:nvPr>
        </p:nvSpPr>
        <p:spPr>
          <a:noFill/>
        </p:spPr>
        <p:txBody>
          <a:bodyPr/>
          <a:lstStyle/>
          <a:p>
            <a:fld id="{5FDB6366-BC1E-46AC-8551-E06B90D2B717}" type="slidenum">
              <a:rPr lang="en-US"/>
              <a:pPr/>
              <a:t>20</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a:ln/>
        </p:spPr>
      </p:sp>
      <p:sp>
        <p:nvSpPr>
          <p:cNvPr id="44034" name="Notes Placeholder 2"/>
          <p:cNvSpPr>
            <a:spLocks noGrp="1"/>
          </p:cNvSpPr>
          <p:nvPr>
            <p:ph type="body" idx="1"/>
          </p:nvPr>
        </p:nvSpPr>
        <p:spPr>
          <a:noFill/>
          <a:ln/>
        </p:spPr>
        <p:txBody>
          <a:bodyPr/>
          <a:lstStyle/>
          <a:p>
            <a:endParaRPr lang="en-US" smtClean="0">
              <a:latin typeface="Times" charset="0"/>
              <a:ea typeface="ＭＳ Ｐゴシック" pitchFamily="34" charset="-128"/>
            </a:endParaRPr>
          </a:p>
        </p:txBody>
      </p:sp>
      <p:sp>
        <p:nvSpPr>
          <p:cNvPr id="44035" name="Slide Number Placeholder 3"/>
          <p:cNvSpPr>
            <a:spLocks noGrp="1"/>
          </p:cNvSpPr>
          <p:nvPr>
            <p:ph type="sldNum" sz="quarter" idx="5"/>
          </p:nvPr>
        </p:nvSpPr>
        <p:spPr>
          <a:noFill/>
        </p:spPr>
        <p:txBody>
          <a:bodyPr/>
          <a:lstStyle/>
          <a:p>
            <a:fld id="{1A82D5F1-E7B7-4A17-92B5-160390839545}" type="slidenum">
              <a:rPr lang="en-US"/>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FM, link PSP to 5FA as a tool for engaging students in a prod struggle</a:t>
            </a:r>
          </a:p>
          <a:p>
            <a:endParaRPr lang="en-US" dirty="0" smtClean="0"/>
          </a:p>
          <a:p>
            <a:r>
              <a:rPr lang="en-US" dirty="0" smtClean="0"/>
              <a:t>Excerpts from (Texas and Jones 2013)</a:t>
            </a:r>
          </a:p>
          <a:p>
            <a:endParaRPr lang="en-US" dirty="0" smtClean="0"/>
          </a:p>
          <a:p>
            <a:r>
              <a:rPr lang="en-US" dirty="0" smtClean="0"/>
              <a:t>“</a:t>
            </a:r>
            <a:r>
              <a:rPr lang="en-US" sz="1200" b="0" i="0" u="none" strike="noStrike" kern="1200" baseline="0" dirty="0" smtClean="0">
                <a:solidFill>
                  <a:schemeClr val="tx1"/>
                </a:solidFill>
                <a:latin typeface="Arial" charset="0"/>
                <a:ea typeface="+mn-ea"/>
                <a:cs typeface="+mn-cs"/>
              </a:rPr>
              <a:t>Problem solving has traditionally been a challenge for many students, whether in the primary grades or in high school. Knowing “how</a:t>
            </a:r>
          </a:p>
          <a:p>
            <a:r>
              <a:rPr lang="en-US" sz="1200" b="0" i="0" u="none" strike="noStrike" kern="1200" baseline="0" dirty="0" smtClean="0">
                <a:solidFill>
                  <a:schemeClr val="tx1"/>
                </a:solidFill>
                <a:latin typeface="Arial" charset="0"/>
                <a:ea typeface="+mn-ea"/>
                <a:cs typeface="+mn-cs"/>
              </a:rPr>
              <a:t>to teach” problem solving can be an equal challenge for the teacher. One of the difficulties when facilitating problem solving lies in the variety of problems that students encounter as well as the multiple strategies that can be applied to solving them. Another obstacle facing teachers and students is the reading that is required for “making sense of problems.” For some students, this is the first roadblock in finding that “entry point” to engage in the problem.”</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“The following is a problem-solving process that can be used to assist students in making sense of problems (Practice #1) as well as decontextualizing and contextualizing word problems (Practice #2). The process also requires students to construct viable arguments (Practice #3) as they formulate their own ideas about the meaning of the problem and make predictions about the outcome. Once they obtain a solution, students compare it to the prediction to determine the reasonableness of the solution. By following explicit steps to unpack the problem, students are able to begin the process with minimal to no teacher guidance and complete the initial steps. This eliminates the blank piece of paper or the famous “I don’t know” answer. Using a consistent process over time will assist students in becoming better problem solvers. While this process may not always fit every problem, it does help students develop a systematic approach to finding the entry point into various tasks.”</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NOTE: One way to get more room for student work is to have them fold the four corners of a legal size (or some other large paper) into the outline of the tool and label the pieces. </a:t>
            </a:r>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7</a:t>
            </a:fld>
            <a:endParaRPr lang="en-US"/>
          </a:p>
        </p:txBody>
      </p:sp>
    </p:spTree>
    <p:extLst>
      <p:ext uri="{BB962C8B-B14F-4D97-AF65-F5344CB8AC3E}">
        <p14:creationId xmlns:p14="http://schemas.microsoft.com/office/powerpoint/2010/main" val="2250498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 should read the entire problem first. Then cover everything</a:t>
            </a:r>
            <a:r>
              <a:rPr lang="en-US" baseline="0" dirty="0" smtClean="0"/>
              <a:t> but the last sentence to determine the question. The reason students cover the rest of the text is because it allows them to focus one sentence at a time. Many students may get distracted by all of the other information.</a:t>
            </a:r>
            <a:endParaRPr lang="en-US" dirty="0" smtClean="0"/>
          </a:p>
          <a:p>
            <a:endParaRPr lang="en-US" dirty="0" smtClean="0"/>
          </a:p>
          <a:p>
            <a:r>
              <a:rPr lang="en-US" dirty="0" smtClean="0"/>
              <a:t>There may need to be some guidance,</a:t>
            </a:r>
            <a:r>
              <a:rPr lang="en-US" baseline="0" dirty="0" smtClean="0"/>
              <a:t> particularly for 3</a:t>
            </a:r>
            <a:r>
              <a:rPr lang="en-US" baseline="30000" dirty="0" smtClean="0"/>
              <a:t>rd</a:t>
            </a:r>
            <a:r>
              <a:rPr lang="en-US" baseline="0" dirty="0" smtClean="0"/>
              <a:t> grade students to practice “talking the question and answer” to help them learn to restate a question as an answer statement. For example, if the question is, “</a:t>
            </a:r>
            <a:r>
              <a:rPr lang="en-US" sz="1200" dirty="0" smtClean="0">
                <a:solidFill>
                  <a:schemeClr val="accent2">
                    <a:lumMod val="50000"/>
                  </a:schemeClr>
                </a:solidFill>
              </a:rPr>
              <a:t>How many mangoes were originally in the bowl?“ Ask students to verbally respond to that question in a complete sentence and just make up a number for now. For example, “There were 10 mangoes in the bowl originally” Have students transcribe that sentence on their</a:t>
            </a:r>
            <a:r>
              <a:rPr lang="en-US" sz="1200" baseline="0" dirty="0" smtClean="0">
                <a:solidFill>
                  <a:schemeClr val="accent2">
                    <a:lumMod val="50000"/>
                  </a:schemeClr>
                </a:solidFill>
              </a:rPr>
              <a:t> paper, but leaving a blank space for the number 10 since it is unknown at this time.</a:t>
            </a:r>
          </a:p>
          <a:p>
            <a:endParaRPr lang="en-US" sz="1200" baseline="0" dirty="0" smtClean="0">
              <a:solidFill>
                <a:schemeClr val="accent2">
                  <a:lumMod val="50000"/>
                </a:schemeClr>
              </a:solidFill>
            </a:endParaRPr>
          </a:p>
          <a:p>
            <a:r>
              <a:rPr lang="en-US" sz="1200" baseline="0" dirty="0" smtClean="0">
                <a:solidFill>
                  <a:schemeClr val="accent2">
                    <a:lumMod val="50000"/>
                  </a:schemeClr>
                </a:solidFill>
              </a:rPr>
              <a:t>By having them write a complete sentence, this step usually ensures the answer includes appropriate units.</a:t>
            </a:r>
          </a:p>
          <a:p>
            <a:endParaRPr lang="en-US" sz="1200" baseline="0" dirty="0" smtClean="0">
              <a:solidFill>
                <a:schemeClr val="accent2">
                  <a:lumMod val="50000"/>
                </a:schemeClr>
              </a:solidFill>
            </a:endParaRPr>
          </a:p>
          <a:p>
            <a:endParaRPr lang="en-US" sz="1200" dirty="0">
              <a:solidFill>
                <a:schemeClr val="accent2">
                  <a:lumMod val="50000"/>
                </a:schemeClr>
              </a:solidFill>
            </a:endParaRPr>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8</a:t>
            </a:fld>
            <a:endParaRPr lang="en-US"/>
          </a:p>
        </p:txBody>
      </p:sp>
    </p:spTree>
    <p:extLst>
      <p:ext uri="{BB962C8B-B14F-4D97-AF65-F5344CB8AC3E}">
        <p14:creationId xmlns:p14="http://schemas.microsoft.com/office/powerpoint/2010/main" val="2627826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a:t>
            </a:r>
            <a:r>
              <a:rPr lang="en-US" baseline="0" dirty="0" smtClean="0"/>
              <a:t> is not necessary to record the given information in complete sentences. Do not correct students if they do not have all of the given information. It will be obvious when they get to solving the problem that they are lacking information and they can spiral back as needed.</a:t>
            </a:r>
            <a:endParaRPr lang="en-US" dirty="0"/>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9</a:t>
            </a:fld>
            <a:endParaRPr lang="en-US"/>
          </a:p>
        </p:txBody>
      </p:sp>
    </p:spTree>
    <p:extLst>
      <p:ext uri="{BB962C8B-B14F-4D97-AF65-F5344CB8AC3E}">
        <p14:creationId xmlns:p14="http://schemas.microsoft.com/office/powerpoint/2010/main" val="41333303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Initially, students</a:t>
            </a:r>
            <a:r>
              <a:rPr lang="en-US" baseline="0" dirty="0" smtClean="0"/>
              <a:t> may not know what strategies are available to them. It is important for teachers to explicitly teach strategies throughout the year. You may even suggest that they start a strategy wall, much like a word wall, that will have a list of strategies available as they are learned.</a:t>
            </a:r>
          </a:p>
          <a:p>
            <a:endParaRPr lang="en-US" baseline="0" dirty="0" smtClean="0"/>
          </a:p>
          <a:p>
            <a:r>
              <a:rPr lang="en-US" baseline="0" dirty="0" smtClean="0"/>
              <a:t>In some instances, the teacher may state which strategy they want students to use for this particular problem if the purpose is to practice that strategy. Encourage teachers not to do this all of the time, but to assign problems that allow for multiple strategies. This is the purpose behind developing effective “problem-solvers”- the process of understanding the various strategies available as well as selecting the most efficient for the given situation</a:t>
            </a:r>
          </a:p>
          <a:p>
            <a:endParaRPr lang="en-US" baseline="0" dirty="0" smtClean="0"/>
          </a:p>
          <a:p>
            <a:r>
              <a:rPr lang="en-US" baseline="0" dirty="0" smtClean="0"/>
              <a:t>Students do not get specific in this part, but state generally. For example, they do not state “I will add 5 and 7 and then divide by 2”, but rather, “I will use the operations of addition and division”. The specific will come in part 4 when they solve. Otherwise, if done in step 3, it becomes redundant</a:t>
            </a:r>
          </a:p>
          <a:p>
            <a:endParaRPr lang="en-US" dirty="0"/>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10</a:t>
            </a:fld>
            <a:endParaRPr lang="en-US"/>
          </a:p>
        </p:txBody>
      </p:sp>
    </p:spTree>
    <p:extLst>
      <p:ext uri="{BB962C8B-B14F-4D97-AF65-F5344CB8AC3E}">
        <p14:creationId xmlns:p14="http://schemas.microsoft.com/office/powerpoint/2010/main" val="28262268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where all of the work</a:t>
            </a:r>
            <a:r>
              <a:rPr lang="en-US" baseline="0" dirty="0" smtClean="0"/>
              <a:t> is recorded.</a:t>
            </a:r>
            <a:endParaRPr lang="en-US" dirty="0"/>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11</a:t>
            </a:fld>
            <a:endParaRPr lang="en-US"/>
          </a:p>
        </p:txBody>
      </p:sp>
    </p:spTree>
    <p:extLst>
      <p:ext uri="{BB962C8B-B14F-4D97-AF65-F5344CB8AC3E}">
        <p14:creationId xmlns:p14="http://schemas.microsoft.com/office/powerpoint/2010/main" val="2334782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a:t>
            </a:r>
            <a:r>
              <a:rPr lang="en-US" baseline="0" dirty="0" smtClean="0"/>
              <a:t> beginning stages, students may not be able to think of another strategy to use to check their work. It can be suggested they do inverse operations (or use substitution) as a way of checking. Over time, they should be encouraged to use a different strategy so as to uncover any mathematical errors. </a:t>
            </a:r>
          </a:p>
          <a:p>
            <a:endParaRPr lang="en-US" baseline="0" dirty="0" smtClean="0"/>
          </a:p>
          <a:p>
            <a:r>
              <a:rPr lang="en-US" baseline="0" dirty="0" smtClean="0"/>
              <a:t>Another strategy is to partner students with someone who used a different method and have them share. Once discussed, students can try the other method in the check section of the tool.</a:t>
            </a:r>
          </a:p>
          <a:p>
            <a:endParaRPr lang="en-US" baseline="0" dirty="0" smtClean="0"/>
          </a:p>
          <a:p>
            <a:r>
              <a:rPr lang="en-US" baseline="0" dirty="0" smtClean="0"/>
              <a:t>IMPORTANT- Make sure students return to step #1 and complete the answer statement. To reinforce, the teacher should read the question and have students respond by reading their answer statement. This will allow students to “hear” whether or not that answered the question posed. This will be particularly important as students move to into more complex problems which require multiple steps and may lose sight of the question they are answering.</a:t>
            </a:r>
            <a:endParaRPr lang="en-US" dirty="0"/>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12</a:t>
            </a:fld>
            <a:endParaRPr lang="en-US"/>
          </a:p>
        </p:txBody>
      </p:sp>
    </p:spTree>
    <p:extLst>
      <p:ext uri="{BB962C8B-B14F-4D97-AF65-F5344CB8AC3E}">
        <p14:creationId xmlns:p14="http://schemas.microsoft.com/office/powerpoint/2010/main" val="29996809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http://illuminations.nctm.org/Lesson.aspx?id=1037</a:t>
            </a:r>
            <a:endParaRPr lang="en-US" dirty="0"/>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13</a:t>
            </a:fld>
            <a:endParaRPr lang="en-US"/>
          </a:p>
        </p:txBody>
      </p:sp>
    </p:spTree>
    <p:extLst>
      <p:ext uri="{BB962C8B-B14F-4D97-AF65-F5344CB8AC3E}">
        <p14:creationId xmlns:p14="http://schemas.microsoft.com/office/powerpoint/2010/main" val="1715559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http://illuminations.nctm.org/Lesson.aspx?id=1037</a:t>
            </a:r>
          </a:p>
          <a:p>
            <a:endParaRPr lang="en-US" dirty="0" smtClean="0"/>
          </a:p>
          <a:p>
            <a:r>
              <a:rPr lang="en-US" dirty="0" smtClean="0"/>
              <a:t>In pairs, put</a:t>
            </a:r>
            <a:r>
              <a:rPr lang="en-US" baseline="0" dirty="0" smtClean="0"/>
              <a:t> solution on chart paper. Gallery walk. Whole group discussion</a:t>
            </a:r>
          </a:p>
          <a:p>
            <a:endParaRPr lang="en-US" baseline="0" dirty="0" smtClean="0"/>
          </a:p>
          <a:p>
            <a:r>
              <a:rPr lang="en-US" baseline="0" dirty="0" smtClean="0"/>
              <a:t>Possible strategies-</a:t>
            </a:r>
          </a:p>
          <a:p>
            <a:endParaRPr lang="en-US" baseline="0" dirty="0" smtClean="0"/>
          </a:p>
          <a:p>
            <a:r>
              <a:rPr lang="en-US" sz="1200" b="1" i="0" u="none" strike="noStrike" kern="1200" baseline="0" dirty="0" smtClean="0">
                <a:solidFill>
                  <a:schemeClr val="tx1"/>
                </a:solidFill>
                <a:latin typeface="Arial" charset="0"/>
                <a:ea typeface="+mn-ea"/>
                <a:cs typeface="+mn-cs"/>
              </a:rPr>
              <a:t>Guess and check</a:t>
            </a:r>
            <a:r>
              <a:rPr lang="en-US" sz="1200" b="0" i="0" u="none" strike="noStrike" kern="1200" baseline="0" dirty="0" smtClean="0">
                <a:solidFill>
                  <a:schemeClr val="tx1"/>
                </a:solidFill>
                <a:latin typeface="Arial" charset="0"/>
                <a:ea typeface="+mn-ea"/>
                <a:cs typeface="+mn-cs"/>
              </a:rPr>
              <a:t>: The guess and check strategy starts with an original guess for how many mangoes were in the bowl prior to the King's entry into the kitchen. Students then use the structure of the problem to see if their initial guess works to solve the problem correctly. If their initial guess fails to work, they make another, it is hoped "better," guess and check to see if it works. They continue this process until they make a correct guess. Some students may make wild and unreasonable guesses, so teachers should point out how to make "reasonable" first guesses and discuss the importance of making a table to collect and organize the data. Students might realize that an initial guess has to be divisible by 6 so that the King could take one sixth of the mangoes. For example, a student might guess that 24 mangoes were in the bowl originally. When checking this</a:t>
            </a:r>
          </a:p>
          <a:p>
            <a:r>
              <a:rPr lang="en-US" sz="1200" b="0" i="0" u="none" strike="noStrike" kern="1200" baseline="0" dirty="0" smtClean="0">
                <a:solidFill>
                  <a:schemeClr val="tx1"/>
                </a:solidFill>
                <a:latin typeface="Arial" charset="0"/>
                <a:ea typeface="+mn-ea"/>
                <a:cs typeface="+mn-cs"/>
              </a:rPr>
              <a:t>guess, however, the student will find that it results in 4, not 3, mangoes at the end. Since this outcome is too many mangoes, the student would revise his or her initial guess downward to 18, the next smallest multiple of 6. This number does, in fact, work. Not all students will necessary note the relevance of the initial guess's being a multiple of 6. An initial guess may be 14, suggesting that students are not aware of the relevance of divisibility by 6. </a:t>
            </a:r>
          </a:p>
          <a:p>
            <a:endParaRPr lang="en-US" dirty="0" smtClean="0"/>
          </a:p>
          <a:p>
            <a:r>
              <a:rPr lang="en-US" sz="1200" b="1" i="0" u="none" strike="noStrike" kern="1200" baseline="0" dirty="0" smtClean="0">
                <a:solidFill>
                  <a:schemeClr val="tx1"/>
                </a:solidFill>
                <a:latin typeface="Arial" charset="0"/>
                <a:ea typeface="+mn-ea"/>
                <a:cs typeface="+mn-cs"/>
              </a:rPr>
              <a:t>Draw a picture: </a:t>
            </a:r>
            <a:r>
              <a:rPr lang="en-US" sz="1200" b="0" i="0" u="none" strike="noStrike" kern="1200" baseline="0" dirty="0" smtClean="0">
                <a:solidFill>
                  <a:schemeClr val="tx1"/>
                </a:solidFill>
                <a:latin typeface="Arial" charset="0"/>
                <a:ea typeface="+mn-ea"/>
                <a:cs typeface="+mn-cs"/>
              </a:rPr>
              <a:t>The easiest solution method to this problem is surprising in its simplicity. Start by drawing a rectangle to represent all mangoes in the original pile prior to the removal of any of them. Since the King took one sixth of this pile, divide the rectangle into six equal strips and "remove" one strip. Notice that five strips remain, from which the Queen removed one fifth, so this one fifth is also represented by one of the original strips. Continuing, when the first Prince removes one fourth of what is left, the one fourth is represented by one of the strips. Similarly,</a:t>
            </a:r>
          </a:p>
          <a:p>
            <a:r>
              <a:rPr lang="en-US" sz="1200" b="0" i="0" u="none" strike="noStrike" kern="1200" baseline="0" dirty="0" smtClean="0">
                <a:solidFill>
                  <a:schemeClr val="tx1"/>
                </a:solidFill>
                <a:latin typeface="Arial" charset="0"/>
                <a:ea typeface="+mn-ea"/>
                <a:cs typeface="+mn-cs"/>
              </a:rPr>
              <a:t>the one third, one half, and 3 remaining mangoes are each represented by a strip. In the final analysis, since the 3 mangoes equal one strip and originally six strips were involved, the number of original mangoes must have been</a:t>
            </a:r>
          </a:p>
          <a:p>
            <a:r>
              <a:rPr lang="en-US" sz="1200" b="0" i="0" u="none" strike="noStrike" kern="1200" baseline="0" dirty="0" smtClean="0">
                <a:solidFill>
                  <a:schemeClr val="tx1"/>
                </a:solidFill>
                <a:latin typeface="Arial" charset="0"/>
                <a:ea typeface="+mn-ea"/>
                <a:cs typeface="+mn-cs"/>
              </a:rPr>
              <a:t>6 × 3 = 18.</a:t>
            </a:r>
          </a:p>
          <a:p>
            <a:r>
              <a:rPr lang="en-US" sz="1200" b="0" i="0" u="none" strike="noStrike" kern="1200" baseline="0" dirty="0" smtClean="0">
                <a:solidFill>
                  <a:schemeClr val="tx1"/>
                </a:solidFill>
                <a:latin typeface="Arial" charset="0"/>
                <a:ea typeface="+mn-ea"/>
                <a:cs typeface="+mn-cs"/>
              </a:rPr>
              <a:t>The draw a picture strategy presents a nice concrete, visual representation of the problem.</a:t>
            </a:r>
          </a:p>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The draw-a-picture strategy may lead to some of your most interesting observations. Students may first draw six</a:t>
            </a:r>
          </a:p>
          <a:p>
            <a:r>
              <a:rPr lang="en-US" sz="1200" b="0" i="0" u="none" strike="noStrike" kern="1200" baseline="0" dirty="0" smtClean="0">
                <a:solidFill>
                  <a:schemeClr val="tx1"/>
                </a:solidFill>
                <a:latin typeface="Arial" charset="0"/>
                <a:ea typeface="+mn-ea"/>
                <a:cs typeface="+mn-cs"/>
              </a:rPr>
              <a:t>circles and shaded one to represent the one sixth the King took. They then would explain that the Queen ate one fifth of what was left, so they would have shaded one of the remaining five circles. The process is continued until students have shaded the last of the original six circles drawn. Since the last circle represents three mangoes, the solution must be 3 + 3 + 3 + 3 + 3 + 3, writing each 3 above one of the circles they had shaded.</a:t>
            </a:r>
          </a:p>
          <a:p>
            <a:endParaRPr lang="en-US" sz="1200" b="0" i="0" u="none" strike="noStrike" kern="1200" baseline="0" dirty="0" smtClean="0">
              <a:solidFill>
                <a:schemeClr val="tx1"/>
              </a:solidFill>
              <a:latin typeface="Arial" charset="0"/>
              <a:ea typeface="+mn-ea"/>
              <a:cs typeface="+mn-cs"/>
            </a:endParaRPr>
          </a:p>
          <a:p>
            <a:r>
              <a:rPr lang="en-US" sz="1200" b="1" i="0" u="none" strike="noStrike" kern="1200" baseline="0" dirty="0" smtClean="0">
                <a:solidFill>
                  <a:schemeClr val="tx1"/>
                </a:solidFill>
                <a:latin typeface="Arial" charset="0"/>
                <a:ea typeface="+mn-ea"/>
                <a:cs typeface="+mn-cs"/>
              </a:rPr>
              <a:t>Work backward</a:t>
            </a:r>
            <a:r>
              <a:rPr lang="en-US" sz="1200" b="0" i="0" u="none" strike="noStrike" kern="1200" baseline="0" dirty="0" smtClean="0">
                <a:solidFill>
                  <a:schemeClr val="tx1"/>
                </a:solidFill>
                <a:latin typeface="Arial" charset="0"/>
                <a:ea typeface="+mn-ea"/>
                <a:cs typeface="+mn-cs"/>
              </a:rPr>
              <a:t>: This strategy requires three steps: start at the end of the problem (the 3 remaining mangoes);</a:t>
            </a:r>
          </a:p>
          <a:p>
            <a:r>
              <a:rPr lang="en-US" sz="1200" b="0" i="0" u="none" strike="noStrike" kern="1200" baseline="0" dirty="0" smtClean="0">
                <a:solidFill>
                  <a:schemeClr val="tx1"/>
                </a:solidFill>
                <a:latin typeface="Arial" charset="0"/>
                <a:ea typeface="+mn-ea"/>
                <a:cs typeface="+mn-cs"/>
              </a:rPr>
              <a:t>reverse each of the steps in the problem, being careful to determine the amount at this step; and work the problem from end to beginning by performing the inverse operation at each step. Applying these steps to the mangoes problem results in the following:</a:t>
            </a:r>
          </a:p>
          <a:p>
            <a:r>
              <a:rPr lang="en-US" sz="1200" b="0" i="0" u="none" strike="noStrike" kern="1200" baseline="0" dirty="0" smtClean="0">
                <a:solidFill>
                  <a:schemeClr val="tx1"/>
                </a:solidFill>
                <a:latin typeface="Arial" charset="0"/>
                <a:ea typeface="+mn-ea"/>
                <a:cs typeface="+mn-cs"/>
              </a:rPr>
              <a:t>1. At the end 3 mangoes are left, representing one half of the pile that the third Prince took. Thus, the third Prince had 6 mangoes before removing his half.</a:t>
            </a:r>
          </a:p>
          <a:p>
            <a:r>
              <a:rPr lang="en-US" sz="1200" b="0" i="0" u="none" strike="noStrike" kern="1200" baseline="0" dirty="0" smtClean="0">
                <a:solidFill>
                  <a:schemeClr val="tx1"/>
                </a:solidFill>
                <a:latin typeface="Arial" charset="0"/>
                <a:ea typeface="+mn-ea"/>
                <a:cs typeface="+mn-cs"/>
              </a:rPr>
              <a:t>2. To determine how many the second Prince had before removing his third, we must realize that the 6 mangoes left after removal represent two</a:t>
            </a:r>
            <a:r>
              <a:rPr lang="en-US" sz="1200" b="1" i="0" u="none" strike="noStrike" kern="1200" baseline="0" dirty="0" smtClean="0">
                <a:solidFill>
                  <a:schemeClr val="tx1"/>
                </a:solidFill>
                <a:latin typeface="Arial" charset="0"/>
                <a:ea typeface="+mn-ea"/>
                <a:cs typeface="+mn-cs"/>
              </a:rPr>
              <a:t>‑</a:t>
            </a:r>
            <a:r>
              <a:rPr lang="en-US" sz="1200" b="0" i="0" u="none" strike="noStrike" kern="1200" baseline="0" dirty="0" smtClean="0">
                <a:solidFill>
                  <a:schemeClr val="tx1"/>
                </a:solidFill>
                <a:latin typeface="Arial" charset="0"/>
                <a:ea typeface="+mn-ea"/>
                <a:cs typeface="+mn-cs"/>
              </a:rPr>
              <a:t>thirds of the pile from which he took his third. Thus, 6 is two thirds of the number in the pile, or 6 × 3/2 = 9, the number in the pile before removal.</a:t>
            </a:r>
          </a:p>
          <a:p>
            <a:r>
              <a:rPr lang="en-US" sz="1200" b="0" i="0" u="none" strike="noStrike" kern="1200" baseline="0" dirty="0" smtClean="0">
                <a:solidFill>
                  <a:schemeClr val="tx1"/>
                </a:solidFill>
                <a:latin typeface="Arial" charset="0"/>
                <a:ea typeface="+mn-ea"/>
                <a:cs typeface="+mn-cs"/>
              </a:rPr>
              <a:t>3. By continuing backward in this manner, 9 mangoes represent three fourths of the pile before the first Prince took his, so 9 × 4/3 = 12 mangoes were in the pile the first Prince used.</a:t>
            </a:r>
          </a:p>
          <a:p>
            <a:r>
              <a:rPr lang="en-US" sz="1200" b="0" i="0" u="none" strike="noStrike" kern="1200" baseline="0" dirty="0" smtClean="0">
                <a:solidFill>
                  <a:schemeClr val="tx1"/>
                </a:solidFill>
                <a:latin typeface="Arial" charset="0"/>
                <a:ea typeface="+mn-ea"/>
                <a:cs typeface="+mn-cs"/>
              </a:rPr>
              <a:t>4. Similarly, the Queen's pile was 12 × 5/4, or 15, and the King's must have been 15 ×6/5, or 18, the answer to the problem.</a:t>
            </a:r>
            <a:endParaRPr lang="en-US" dirty="0" smtClean="0"/>
          </a:p>
          <a:p>
            <a:endParaRPr lang="en-US" dirty="0" smtClean="0"/>
          </a:p>
          <a:p>
            <a:r>
              <a:rPr lang="en-US" sz="1200" b="0" i="0" u="none" strike="noStrike" kern="1200" baseline="0" dirty="0" smtClean="0">
                <a:solidFill>
                  <a:schemeClr val="tx1"/>
                </a:solidFill>
                <a:latin typeface="Arial" charset="0"/>
                <a:ea typeface="+mn-ea"/>
                <a:cs typeface="+mn-cs"/>
              </a:rPr>
              <a:t>Write an equation (use a variable): Some middle school students might try this approach, especially if they are</a:t>
            </a:r>
          </a:p>
          <a:p>
            <a:r>
              <a:rPr lang="en-US" sz="1200" b="0" i="0" u="none" strike="noStrike" kern="1200" baseline="0" dirty="0" smtClean="0">
                <a:solidFill>
                  <a:schemeClr val="tx1"/>
                </a:solidFill>
                <a:latin typeface="Arial" charset="0"/>
                <a:ea typeface="+mn-ea"/>
                <a:cs typeface="+mn-cs"/>
              </a:rPr>
              <a:t>flexible in their algebraic thinking. Let x be the number of mangoes in the bowl before any are removed.</a:t>
            </a:r>
          </a:p>
          <a:p>
            <a:r>
              <a:rPr lang="en-US" sz="1200" b="0" i="0" u="none" strike="noStrike" kern="1200" baseline="0" dirty="0" smtClean="0">
                <a:solidFill>
                  <a:schemeClr val="tx1"/>
                </a:solidFill>
                <a:latin typeface="Arial" charset="0"/>
                <a:ea typeface="+mn-ea"/>
                <a:cs typeface="+mn-cs"/>
              </a:rPr>
              <a:t>1. Since the King removed (1/6)x, then x(1/6)x mangoes are left after his removal. Thus, (5/6)x mangoes</a:t>
            </a:r>
          </a:p>
          <a:p>
            <a:r>
              <a:rPr lang="en-US" sz="1200" b="0" i="0" u="none" strike="noStrike" kern="1200" baseline="0" dirty="0" smtClean="0">
                <a:solidFill>
                  <a:schemeClr val="tx1"/>
                </a:solidFill>
                <a:latin typeface="Arial" charset="0"/>
                <a:ea typeface="+mn-ea"/>
                <a:cs typeface="+mn-cs"/>
              </a:rPr>
              <a:t>are left.</a:t>
            </a:r>
          </a:p>
          <a:p>
            <a:r>
              <a:rPr lang="en-US" sz="1200" b="0" i="0" u="none" strike="noStrike" kern="1200" baseline="0" dirty="0" smtClean="0">
                <a:solidFill>
                  <a:schemeClr val="tx1"/>
                </a:solidFill>
                <a:latin typeface="Arial" charset="0"/>
                <a:ea typeface="+mn-ea"/>
                <a:cs typeface="+mn-cs"/>
              </a:rPr>
              <a:t>2. The Queen removed one fifth of (5/6)x, so (5/6)x -(1/5)(5/6)x, or (4/6)x¨ mangoes are left after her</a:t>
            </a:r>
          </a:p>
          <a:p>
            <a:r>
              <a:rPr lang="en-US" sz="1200" b="0" i="0" u="none" strike="noStrike" kern="1200" baseline="0" dirty="0" smtClean="0">
                <a:solidFill>
                  <a:schemeClr val="tx1"/>
                </a:solidFill>
                <a:latin typeface="Arial" charset="0"/>
                <a:ea typeface="+mn-ea"/>
                <a:cs typeface="+mn-cs"/>
              </a:rPr>
              <a:t>removal.</a:t>
            </a:r>
          </a:p>
          <a:p>
            <a:r>
              <a:rPr lang="en-US" sz="1200" b="0" i="0" u="none" strike="noStrike" kern="1200" baseline="0" dirty="0" smtClean="0">
                <a:solidFill>
                  <a:schemeClr val="tx1"/>
                </a:solidFill>
                <a:latin typeface="Arial" charset="0"/>
                <a:ea typeface="+mn-ea"/>
                <a:cs typeface="+mn-cs"/>
              </a:rPr>
              <a:t>3. The first Prince removed one fourth </a:t>
            </a:r>
            <a:r>
              <a:rPr lang="nl-NL" sz="1200" b="0" i="0" u="none" strike="noStrike" kern="1200" baseline="0" dirty="0" smtClean="0">
                <a:solidFill>
                  <a:schemeClr val="tx1"/>
                </a:solidFill>
                <a:latin typeface="Arial" charset="0"/>
                <a:ea typeface="+mn-ea"/>
                <a:cs typeface="+mn-cs"/>
              </a:rPr>
              <a:t>of (4/6)x, </a:t>
            </a:r>
            <a:r>
              <a:rPr lang="nl-NL" sz="1200" b="0" i="0" u="none" strike="noStrike" kern="1200" baseline="0" dirty="0" err="1" smtClean="0">
                <a:solidFill>
                  <a:schemeClr val="tx1"/>
                </a:solidFill>
                <a:latin typeface="Arial" charset="0"/>
                <a:ea typeface="+mn-ea"/>
                <a:cs typeface="+mn-cs"/>
              </a:rPr>
              <a:t>so</a:t>
            </a:r>
            <a:r>
              <a:rPr lang="nl-NL" sz="1200" b="0" i="0" u="none" strike="noStrike" kern="1200" baseline="0" dirty="0" smtClean="0">
                <a:solidFill>
                  <a:schemeClr val="tx1"/>
                </a:solidFill>
                <a:latin typeface="Arial" charset="0"/>
                <a:ea typeface="+mn-ea"/>
                <a:cs typeface="+mn-cs"/>
              </a:rPr>
              <a:t> (4/6)x -(</a:t>
            </a:r>
            <a:r>
              <a:rPr lang="en-US" sz="1200" b="0" i="0" u="none" strike="noStrike" kern="1200" baseline="0" dirty="0" smtClean="0">
                <a:solidFill>
                  <a:schemeClr val="tx1"/>
                </a:solidFill>
                <a:latin typeface="Arial" charset="0"/>
                <a:ea typeface="+mn-ea"/>
                <a:cs typeface="+mn-cs"/>
              </a:rPr>
              <a:t>1/4)(4/6)x, or (3/6)x mangoes are left after the first Prince's removal.</a:t>
            </a:r>
          </a:p>
          <a:p>
            <a:r>
              <a:rPr lang="en-US" sz="1200" b="0" i="0" u="none" strike="noStrike" kern="1200" baseline="0" dirty="0" smtClean="0">
                <a:solidFill>
                  <a:schemeClr val="tx1"/>
                </a:solidFill>
                <a:latin typeface="Arial" charset="0"/>
                <a:ea typeface="+mn-ea"/>
                <a:cs typeface="+mn-cs"/>
              </a:rPr>
              <a:t>4. The second Prince removed one third of (3/6)x, so (3/6)x(- 1/3)(3/6)x, or (2/6)x¨†mangoes are left.</a:t>
            </a:r>
          </a:p>
          <a:p>
            <a:r>
              <a:rPr lang="en-US" sz="1200" b="0" i="0" u="none" strike="noStrike" kern="1200" baseline="0" dirty="0" smtClean="0">
                <a:solidFill>
                  <a:schemeClr val="tx1"/>
                </a:solidFill>
                <a:latin typeface="Arial" charset="0"/>
                <a:ea typeface="+mn-ea"/>
                <a:cs typeface="+mn-cs"/>
              </a:rPr>
              <a:t>5. Finally, the third Prince removed one half of (2/6)x, leaving 3 mangoes, so (2/6)x -(1/2)(2/6)x= 1/6x= 3. Solving 1/6x= 3 results in x= 18.</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E77025B4-4D5F-441D-89E5-AA4EE42736B9}" type="slidenum">
              <a:rPr lang="en-US" smtClean="0"/>
              <a:pPr>
                <a:defRPr/>
              </a:pPr>
              <a:t>14</a:t>
            </a:fld>
            <a:endParaRPr lang="en-US"/>
          </a:p>
        </p:txBody>
      </p:sp>
    </p:spTree>
    <p:extLst>
      <p:ext uri="{BB962C8B-B14F-4D97-AF65-F5344CB8AC3E}">
        <p14:creationId xmlns:p14="http://schemas.microsoft.com/office/powerpoint/2010/main" val="1715559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990600"/>
            <a:ext cx="7315200" cy="1524000"/>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2438400" y="3505200"/>
            <a:ext cx="5486400" cy="1752600"/>
          </a:xfrm>
        </p:spPr>
        <p:txBody>
          <a:bodyPr/>
          <a:lstStyle>
            <a:lvl1pPr marL="0" indent="0" algn="ctr">
              <a:buNone/>
              <a:defRPr>
                <a:solidFill>
                  <a:srgbClr val="40347C"/>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941532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mtClean="0"/>
              <a:t>Click to edit Master title style</a:t>
            </a:r>
            <a:endParaRPr lang="en-US"/>
          </a:p>
        </p:txBody>
      </p:sp>
      <p:sp>
        <p:nvSpPr>
          <p:cNvPr id="3" name="Slide Number Placeholder 5"/>
          <p:cNvSpPr>
            <a:spLocks noGrp="1"/>
          </p:cNvSpPr>
          <p:nvPr>
            <p:ph type="sldNum" sz="quarter" idx="10"/>
          </p:nvPr>
        </p:nvSpPr>
        <p:spPr>
          <a:xfrm>
            <a:off x="6553200" y="6521450"/>
            <a:ext cx="2133600" cy="244475"/>
          </a:xfrm>
          <a:prstGeom prst="rect">
            <a:avLst/>
          </a:prstGeom>
        </p:spPr>
        <p:txBody>
          <a:bodyPr/>
          <a:lstStyle>
            <a:lvl1pPr>
              <a:defRPr/>
            </a:lvl1pPr>
          </a:lstStyle>
          <a:p>
            <a:pPr>
              <a:defRPr/>
            </a:pPr>
            <a:r>
              <a:rPr lang="en-US" dirty="0"/>
              <a:t>P-</a:t>
            </a:r>
            <a:fld id="{83E879D2-FA4A-054D-BD19-B01463B0415B}" type="slidenum">
              <a:rPr lang="en-US"/>
              <a:pPr>
                <a:defRPr/>
              </a:pPr>
              <a:t>‹#›</a:t>
            </a:fld>
            <a:endParaRPr lang="en-US" dirty="0"/>
          </a:p>
        </p:txBody>
      </p:sp>
    </p:spTree>
    <p:extLst>
      <p:ext uri="{BB962C8B-B14F-4D97-AF65-F5344CB8AC3E}">
        <p14:creationId xmlns:p14="http://schemas.microsoft.com/office/powerpoint/2010/main" val="4255921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mtClean="0"/>
              <a:t>Click to edit Master title style</a:t>
            </a:r>
            <a:endParaRPr lang="en-US"/>
          </a:p>
        </p:txBody>
      </p:sp>
      <p:sp>
        <p:nvSpPr>
          <p:cNvPr id="3" name="Slide Number Placeholder 5"/>
          <p:cNvSpPr>
            <a:spLocks noGrp="1"/>
          </p:cNvSpPr>
          <p:nvPr>
            <p:ph type="sldNum" sz="quarter" idx="10"/>
          </p:nvPr>
        </p:nvSpPr>
        <p:spPr>
          <a:xfrm>
            <a:off x="6553200" y="6521450"/>
            <a:ext cx="2133600" cy="244475"/>
          </a:xfrm>
          <a:prstGeom prst="rect">
            <a:avLst/>
          </a:prstGeom>
        </p:spPr>
        <p:txBody>
          <a:bodyPr/>
          <a:lstStyle>
            <a:lvl1pPr>
              <a:defRPr/>
            </a:lvl1pPr>
          </a:lstStyle>
          <a:p>
            <a:pPr>
              <a:defRPr/>
            </a:pPr>
            <a:r>
              <a:rPr lang="en-US" dirty="0"/>
              <a:t>P-</a:t>
            </a:r>
            <a:fld id="{83E879D2-FA4A-054D-BD19-B01463B0415B}" type="slidenum">
              <a:rPr lang="en-US"/>
              <a:pPr>
                <a:defRPr/>
              </a:pPr>
              <a:t>‹#›</a:t>
            </a:fld>
            <a:endParaRPr lang="en-US" dirty="0"/>
          </a:p>
        </p:txBody>
      </p:sp>
    </p:spTree>
    <p:extLst>
      <p:ext uri="{BB962C8B-B14F-4D97-AF65-F5344CB8AC3E}">
        <p14:creationId xmlns:p14="http://schemas.microsoft.com/office/powerpoint/2010/main" val="10844433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3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mtClean="0"/>
              <a:t>Click to edit Master title style</a:t>
            </a:r>
            <a:endParaRPr lang="en-US"/>
          </a:p>
        </p:txBody>
      </p:sp>
      <p:sp>
        <p:nvSpPr>
          <p:cNvPr id="3" name="Slide Number Placeholder 5"/>
          <p:cNvSpPr>
            <a:spLocks noGrp="1"/>
          </p:cNvSpPr>
          <p:nvPr>
            <p:ph type="sldNum" sz="quarter" idx="10"/>
          </p:nvPr>
        </p:nvSpPr>
        <p:spPr>
          <a:xfrm>
            <a:off x="6553200" y="6521450"/>
            <a:ext cx="2133600" cy="244475"/>
          </a:xfrm>
          <a:prstGeom prst="rect">
            <a:avLst/>
          </a:prstGeom>
        </p:spPr>
        <p:txBody>
          <a:bodyPr/>
          <a:lstStyle>
            <a:lvl1pPr>
              <a:defRPr/>
            </a:lvl1pPr>
          </a:lstStyle>
          <a:p>
            <a:pPr>
              <a:defRPr/>
            </a:pPr>
            <a:r>
              <a:rPr lang="en-US" dirty="0"/>
              <a:t>P-</a:t>
            </a:r>
            <a:fld id="{83E879D2-FA4A-054D-BD19-B01463B0415B}" type="slidenum">
              <a:rPr lang="en-US"/>
              <a:pPr>
                <a:defRPr/>
              </a:pPr>
              <a:t>‹#›</a:t>
            </a:fld>
            <a:endParaRPr lang="en-US" dirty="0"/>
          </a:p>
        </p:txBody>
      </p:sp>
    </p:spTree>
    <p:extLst>
      <p:ext uri="{BB962C8B-B14F-4D97-AF65-F5344CB8AC3E}">
        <p14:creationId xmlns:p14="http://schemas.microsoft.com/office/powerpoint/2010/main" val="19630268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4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smtClean="0"/>
              <a:t>Click to edit Master title style</a:t>
            </a:r>
            <a:endParaRPr lang="en-US"/>
          </a:p>
        </p:txBody>
      </p:sp>
      <p:sp>
        <p:nvSpPr>
          <p:cNvPr id="3" name="Slide Number Placeholder 5"/>
          <p:cNvSpPr>
            <a:spLocks noGrp="1"/>
          </p:cNvSpPr>
          <p:nvPr>
            <p:ph type="sldNum" sz="quarter" idx="10"/>
          </p:nvPr>
        </p:nvSpPr>
        <p:spPr>
          <a:xfrm>
            <a:off x="6553200" y="6521450"/>
            <a:ext cx="2133600" cy="244475"/>
          </a:xfrm>
          <a:prstGeom prst="rect">
            <a:avLst/>
          </a:prstGeom>
        </p:spPr>
        <p:txBody>
          <a:bodyPr/>
          <a:lstStyle>
            <a:lvl1pPr>
              <a:defRPr/>
            </a:lvl1pPr>
          </a:lstStyle>
          <a:p>
            <a:pPr>
              <a:defRPr/>
            </a:pPr>
            <a:r>
              <a:rPr lang="en-US" dirty="0"/>
              <a:t>P-</a:t>
            </a:r>
            <a:fld id="{83E879D2-FA4A-054D-BD19-B01463B0415B}" type="slidenum">
              <a:rPr lang="en-US"/>
              <a:pPr>
                <a:defRPr/>
              </a:pPr>
              <a:t>‹#›</a:t>
            </a:fld>
            <a:endParaRPr lang="en-US" dirty="0"/>
          </a:p>
        </p:txBody>
      </p:sp>
    </p:spTree>
    <p:extLst>
      <p:ext uri="{BB962C8B-B14F-4D97-AF65-F5344CB8AC3E}">
        <p14:creationId xmlns:p14="http://schemas.microsoft.com/office/powerpoint/2010/main" val="30492420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030652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ection Hea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808181" y="1371600"/>
            <a:ext cx="7690897" cy="1394060"/>
          </a:xfrm>
        </p:spPr>
        <p:txBody>
          <a:bodyPr anchor="b">
            <a:noAutofit/>
          </a:bodyPr>
          <a:lstStyle>
            <a:lvl1pPr marL="0" indent="0">
              <a:spcBef>
                <a:spcPts val="0"/>
              </a:spcBef>
              <a:buNone/>
              <a:defRPr sz="4800" b="1" i="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New Section </a:t>
            </a:r>
          </a:p>
          <a:p>
            <a:pPr lvl="0"/>
            <a:r>
              <a:rPr lang="en-US" dirty="0" smtClean="0"/>
              <a:t>or Topic</a:t>
            </a:r>
          </a:p>
        </p:txBody>
      </p:sp>
      <p:sp>
        <p:nvSpPr>
          <p:cNvPr id="5" name="Footer Placeholder 4"/>
          <p:cNvSpPr>
            <a:spLocks noGrp="1"/>
          </p:cNvSpPr>
          <p:nvPr>
            <p:ph type="ftr" sz="quarter" idx="11"/>
          </p:nvPr>
        </p:nvSpPr>
        <p:spPr>
          <a:xfrm>
            <a:off x="4677200" y="6386190"/>
            <a:ext cx="3775696" cy="411480"/>
          </a:xfrm>
          <a:prstGeom prst="rect">
            <a:avLst/>
          </a:prstGeom>
        </p:spPr>
        <p:txBody>
          <a:bodyPr/>
          <a:lstStyle>
            <a:lvl1pPr>
              <a:defRPr>
                <a:solidFill>
                  <a:schemeClr val="bg1"/>
                </a:solidFill>
              </a:defRPr>
            </a:lvl1pPr>
          </a:lstStyle>
          <a:p>
            <a:r>
              <a:rPr lang="en-US" dirty="0" smtClean="0"/>
              <a:t>Presentation Name/Presenter</a:t>
            </a:r>
            <a:endParaRPr lang="en-US" dirty="0"/>
          </a:p>
        </p:txBody>
      </p:sp>
      <p:sp>
        <p:nvSpPr>
          <p:cNvPr id="6" name="Slide Number Placeholder 5"/>
          <p:cNvSpPr>
            <a:spLocks noGrp="1"/>
          </p:cNvSpPr>
          <p:nvPr>
            <p:ph type="sldNum" sz="quarter" idx="12"/>
          </p:nvPr>
        </p:nvSpPr>
        <p:spPr>
          <a:xfrm>
            <a:off x="8452818" y="6386190"/>
            <a:ext cx="521280" cy="411480"/>
          </a:xfrm>
          <a:prstGeom prst="rect">
            <a:avLst/>
          </a:prstGeom>
        </p:spPr>
        <p:txBody>
          <a:bodyPr/>
          <a:lstStyle>
            <a:lvl1pPr>
              <a:defRPr>
                <a:solidFill>
                  <a:schemeClr val="bg1"/>
                </a:solidFill>
              </a:defRPr>
            </a:lvl1pPr>
          </a:lstStyle>
          <a:p>
            <a:fld id="{C6BF0614-88EF-E141-A4D8-626B55E019E0}" type="slidenum">
              <a:rPr lang="en-US" smtClean="0"/>
              <a:pPr/>
              <a:t>‹#›</a:t>
            </a:fld>
            <a:endParaRPr lang="en-US" dirty="0"/>
          </a:p>
        </p:txBody>
      </p:sp>
    </p:spTree>
    <p:extLst>
      <p:ext uri="{BB962C8B-B14F-4D97-AF65-F5344CB8AC3E}">
        <p14:creationId xmlns:p14="http://schemas.microsoft.com/office/powerpoint/2010/main" val="7356675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41763"/>
            <a:ext cx="8229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a:prstGeom prst="rect">
            <a:avLst/>
          </a:prstGeom>
        </p:spPr>
        <p:txBody>
          <a:bodyPr/>
          <a:lstStyle>
            <a:lvl1pPr eaLnBrk="0" hangingPunct="0">
              <a:defRPr>
                <a:latin typeface="Arial" charset="0"/>
                <a:ea typeface="+mn-ea"/>
                <a:cs typeface="+mn-cs"/>
              </a:defRPr>
            </a:lvl1pPr>
          </a:lstStyle>
          <a:p>
            <a:pPr>
              <a:defRPr/>
            </a:pPr>
            <a:endParaRPr lang="en-US" altLang="en-US"/>
          </a:p>
        </p:txBody>
      </p:sp>
      <p:sp>
        <p:nvSpPr>
          <p:cNvPr id="6" name="Footer Placeholder 5"/>
          <p:cNvSpPr>
            <a:spLocks noGrp="1"/>
          </p:cNvSpPr>
          <p:nvPr>
            <p:ph type="ftr" sz="quarter" idx="11"/>
          </p:nvPr>
        </p:nvSpPr>
        <p:spPr>
          <a:xfrm>
            <a:off x="3124200" y="6248400"/>
            <a:ext cx="2895600" cy="457200"/>
          </a:xfrm>
          <a:prstGeom prst="rect">
            <a:avLst/>
          </a:prstGeom>
        </p:spPr>
        <p:txBody>
          <a:bodyPr/>
          <a:lstStyle>
            <a:lvl1pPr>
              <a:defRPr/>
            </a:lvl1pPr>
          </a:lstStyle>
          <a:p>
            <a:pPr>
              <a:defRPr/>
            </a:pPr>
            <a:endParaRPr lang="en-US" altLang="en-US"/>
          </a:p>
        </p:txBody>
      </p:sp>
      <p:sp>
        <p:nvSpPr>
          <p:cNvPr id="7" name="Slide Number Placeholder 6"/>
          <p:cNvSpPr>
            <a:spLocks noGrp="1"/>
          </p:cNvSpPr>
          <p:nvPr>
            <p:ph type="sldNum" sz="quarter" idx="12"/>
          </p:nvPr>
        </p:nvSpPr>
        <p:spPr>
          <a:xfrm>
            <a:off x="6553200" y="6243638"/>
            <a:ext cx="2133600" cy="457200"/>
          </a:xfrm>
          <a:prstGeom prst="rect">
            <a:avLst/>
          </a:prstGeom>
        </p:spPr>
        <p:txBody>
          <a:bodyPr/>
          <a:lstStyle>
            <a:lvl1pPr>
              <a:defRPr/>
            </a:lvl1pPr>
          </a:lstStyle>
          <a:p>
            <a:fld id="{4C33F250-DA3C-4036-B610-EB088DC90603}" type="slidenum">
              <a:rPr lang="en-US"/>
              <a:pPr/>
              <a:t>‹#›</a:t>
            </a:fld>
            <a:endParaRPr lang="en-US"/>
          </a:p>
        </p:txBody>
      </p:sp>
    </p:spTree>
    <p:extLst>
      <p:ext uri="{BB962C8B-B14F-4D97-AF65-F5344CB8AC3E}">
        <p14:creationId xmlns:p14="http://schemas.microsoft.com/office/powerpoint/2010/main" val="2693913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942644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76400" y="533400"/>
            <a:ext cx="7162800" cy="1143000"/>
          </a:xfrm>
        </p:spPr>
        <p:txBody>
          <a:bodyPr/>
          <a:lstStyle/>
          <a:p>
            <a:r>
              <a:rPr lang="en-US" dirty="0" smtClean="0"/>
              <a:t>Click to edit Master title style</a:t>
            </a:r>
            <a:endParaRPr lang="en-US" dirty="0"/>
          </a:p>
        </p:txBody>
      </p:sp>
      <p:sp>
        <p:nvSpPr>
          <p:cNvPr id="3" name="Text Placeholder 2"/>
          <p:cNvSpPr>
            <a:spLocks noGrp="1"/>
          </p:cNvSpPr>
          <p:nvPr>
            <p:ph type="body" sz="half" idx="1"/>
          </p:nvPr>
        </p:nvSpPr>
        <p:spPr>
          <a:xfrm>
            <a:off x="1676400" y="1981200"/>
            <a:ext cx="3352800" cy="4114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410200" y="1981200"/>
            <a:ext cx="3429000" cy="4114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463773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676400" y="533400"/>
            <a:ext cx="7162800" cy="5562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834619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25825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38400" y="50292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4"/>
            <a:ext cx="6056312" cy="41878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2438400" y="556260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685800" y="6248400"/>
            <a:ext cx="1905000" cy="457200"/>
          </a:xfrm>
          <a:prstGeom prst="rect">
            <a:avLst/>
          </a:prstGeom>
          <a:ln/>
        </p:spPr>
        <p:txBody>
          <a:bodyPr/>
          <a:lstStyle>
            <a:lvl1pPr>
              <a:defRPr/>
            </a:lvl1pPr>
          </a:lstStyle>
          <a:p>
            <a:pPr>
              <a:defRPr/>
            </a:pPr>
            <a:fld id="{1E6082E5-DD64-4C85-B124-C8782484BDDC}" type="datetime1">
              <a:rPr lang="en-US" smtClean="0"/>
              <a:t>7/6/2015</a:t>
            </a:fld>
            <a:endParaRPr lang="en-US" dirty="0"/>
          </a:p>
        </p:txBody>
      </p:sp>
    </p:spTree>
    <p:extLst>
      <p:ext uri="{BB962C8B-B14F-4D97-AF65-F5344CB8AC3E}">
        <p14:creationId xmlns:p14="http://schemas.microsoft.com/office/powerpoint/2010/main" val="35399954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71600" y="533400"/>
            <a:ext cx="7467600" cy="1143000"/>
          </a:xfrm>
        </p:spPr>
        <p:txBody>
          <a:bodyPr/>
          <a:lstStyle/>
          <a:p>
            <a:r>
              <a:rPr lang="en-US" dirty="0" smtClean="0"/>
              <a:t>Click to edit Master title style</a:t>
            </a:r>
            <a:endParaRPr lang="en-US" dirty="0"/>
          </a:p>
        </p:txBody>
      </p:sp>
      <p:sp>
        <p:nvSpPr>
          <p:cNvPr id="3" name="Table Placeholder 2"/>
          <p:cNvSpPr>
            <a:spLocks noGrp="1"/>
          </p:cNvSpPr>
          <p:nvPr>
            <p:ph type="tbl" idx="1"/>
          </p:nvPr>
        </p:nvSpPr>
        <p:spPr>
          <a:xfrm>
            <a:off x="1371600" y="1981200"/>
            <a:ext cx="7467600" cy="4114800"/>
          </a:xfrm>
        </p:spPr>
        <p:txBody>
          <a:bodyPr/>
          <a:lstStyle/>
          <a:p>
            <a:pPr lvl="0"/>
            <a:endParaRPr lang="en-US" noProof="0" dirty="0" smtClean="0"/>
          </a:p>
        </p:txBody>
      </p:sp>
    </p:spTree>
    <p:extLst>
      <p:ext uri="{BB962C8B-B14F-4D97-AF65-F5344CB8AC3E}">
        <p14:creationId xmlns:p14="http://schemas.microsoft.com/office/powerpoint/2010/main" val="5522697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lang="en-US" smtClean="0"/>
              <a:t>Click to edit Master title style</a:t>
            </a:r>
            <a:endParaRPr lang="en-US"/>
          </a:p>
        </p:txBody>
      </p:sp>
      <p:sp>
        <p:nvSpPr>
          <p:cNvPr id="3" name="Date Placeholder 2"/>
          <p:cNvSpPr>
            <a:spLocks noGrp="1"/>
          </p:cNvSpPr>
          <p:nvPr>
            <p:ph type="dt" sz="half" idx="10"/>
          </p:nvPr>
        </p:nvSpPr>
        <p:spPr>
          <a:xfrm>
            <a:off x="4246563" y="6557963"/>
            <a:ext cx="2001837" cy="227012"/>
          </a:xfrm>
          <a:prstGeom prst="rect">
            <a:avLst/>
          </a:prstGeom>
        </p:spPr>
        <p:txBody>
          <a:bodyPr/>
          <a:lstStyle>
            <a:lvl1pPr eaLnBrk="0" fontAlgn="base" hangingPunct="0">
              <a:spcBef>
                <a:spcPct val="0"/>
              </a:spcBef>
              <a:spcAft>
                <a:spcPct val="0"/>
              </a:spcAft>
              <a:defRPr sz="2400">
                <a:solidFill>
                  <a:srgbClr val="0E3F96"/>
                </a:solidFill>
                <a:latin typeface="Arial" charset="0"/>
              </a:defRPr>
            </a:lvl1pPr>
            <a:extLst/>
          </a:lstStyle>
          <a:p>
            <a:pPr>
              <a:defRPr/>
            </a:pPr>
            <a:fld id="{D8490DAC-5948-4C1B-9C37-4F30821939C0}" type="datetime1">
              <a:rPr lang="en-US" smtClean="0"/>
              <a:pPr>
                <a:defRPr/>
              </a:pPr>
              <a:t>7/6/2015</a:t>
            </a:fld>
            <a:endParaRPr lang="en-US" dirty="0"/>
          </a:p>
        </p:txBody>
      </p:sp>
      <p:sp>
        <p:nvSpPr>
          <p:cNvPr id="4" name="Footer Placeholder 3"/>
          <p:cNvSpPr>
            <a:spLocks noGrp="1"/>
          </p:cNvSpPr>
          <p:nvPr>
            <p:ph type="ftr" sz="quarter" idx="11"/>
          </p:nvPr>
        </p:nvSpPr>
        <p:spPr>
          <a:xfrm>
            <a:off x="457200" y="6557963"/>
            <a:ext cx="3657600" cy="228600"/>
          </a:xfrm>
          <a:prstGeom prst="rect">
            <a:avLst/>
          </a:prstGeom>
        </p:spPr>
        <p:txBody>
          <a:bodyPr/>
          <a:lstStyle>
            <a:lvl1pPr eaLnBrk="0" fontAlgn="base" hangingPunct="0">
              <a:spcBef>
                <a:spcPct val="0"/>
              </a:spcBef>
              <a:spcAft>
                <a:spcPct val="0"/>
              </a:spcAft>
              <a:defRPr sz="2400">
                <a:solidFill>
                  <a:srgbClr val="0E3F96"/>
                </a:solidFill>
                <a:latin typeface="Arial" charset="0"/>
              </a:defRPr>
            </a:lvl1pPr>
            <a:extLst/>
          </a:lstStyle>
          <a:p>
            <a:pPr>
              <a:defRPr/>
            </a:pPr>
            <a:endParaRPr lang="en-US" dirty="0"/>
          </a:p>
        </p:txBody>
      </p:sp>
      <p:sp>
        <p:nvSpPr>
          <p:cNvPr id="5" name="Slide Number Placeholder 4"/>
          <p:cNvSpPr>
            <a:spLocks noGrp="1"/>
          </p:cNvSpPr>
          <p:nvPr>
            <p:ph type="sldNum" sz="quarter" idx="12"/>
          </p:nvPr>
        </p:nvSpPr>
        <p:spPr>
          <a:xfrm>
            <a:off x="7239000" y="6629400"/>
            <a:ext cx="1905000" cy="457200"/>
          </a:xfrm>
          <a:prstGeom prst="rect">
            <a:avLst/>
          </a:prstGeom>
        </p:spPr>
        <p:txBody>
          <a:bodyPr/>
          <a:lstStyle>
            <a:lvl1pPr eaLnBrk="1" fontAlgn="base" hangingPunct="1">
              <a:spcBef>
                <a:spcPct val="0"/>
              </a:spcBef>
              <a:spcAft>
                <a:spcPct val="0"/>
              </a:spcAft>
              <a:defRPr>
                <a:latin typeface="Arial" charset="0"/>
              </a:defRPr>
            </a:lvl1pPr>
            <a:extLst/>
          </a:lstStyle>
          <a:p>
            <a:pPr>
              <a:defRPr/>
            </a:pPr>
            <a:fld id="{8CEB5F60-CC71-411F-873E-6EE07BD3B656}" type="slidenum">
              <a:rPr lang="en-US"/>
              <a:pPr>
                <a:defRPr/>
              </a:pPr>
              <a:t>‹#›</a:t>
            </a:fld>
            <a:endParaRPr lang="en-US" dirty="0"/>
          </a:p>
        </p:txBody>
      </p:sp>
    </p:spTree>
    <p:extLst>
      <p:ext uri="{BB962C8B-B14F-4D97-AF65-F5344CB8AC3E}">
        <p14:creationId xmlns:p14="http://schemas.microsoft.com/office/powerpoint/2010/main" val="14320699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72977"/>
          </a:xfrm>
        </p:spPr>
        <p:txBody>
          <a:bodyPr/>
          <a:lstStyle>
            <a:lvl1pPr>
              <a:defRPr sz="3200" b="1"/>
            </a:lvl1pPr>
          </a:lstStyle>
          <a:p>
            <a:r>
              <a:rPr lang="en-GB" smtClean="0"/>
              <a:t>Click to edit Master title style</a:t>
            </a:r>
            <a:endParaRPr lang="en-US" dirty="0"/>
          </a:p>
        </p:txBody>
      </p:sp>
      <p:sp>
        <p:nvSpPr>
          <p:cNvPr id="3" name="Slide Number Placeholder 4"/>
          <p:cNvSpPr>
            <a:spLocks noGrp="1"/>
          </p:cNvSpPr>
          <p:nvPr>
            <p:ph type="sldNum" sz="quarter" idx="10"/>
          </p:nvPr>
        </p:nvSpPr>
        <p:spPr>
          <a:xfrm>
            <a:off x="8372475" y="6151563"/>
            <a:ext cx="314325" cy="215900"/>
          </a:xfrm>
          <a:prstGeom prst="rect">
            <a:avLst/>
          </a:prstGeom>
        </p:spPr>
        <p:txBody>
          <a:bodyPr/>
          <a:lstStyle>
            <a:lvl1pPr>
              <a:defRPr/>
            </a:lvl1pPr>
          </a:lstStyle>
          <a:p>
            <a:pPr>
              <a:defRPr/>
            </a:pPr>
            <a:fld id="{EABE5242-4903-7447-B0C4-AE064CA67E28}" type="slidenum">
              <a:rPr lang="en-US"/>
              <a:pPr>
                <a:defRPr/>
              </a:pPr>
              <a:t>‹#›</a:t>
            </a:fld>
            <a:endParaRPr lang="en-US" dirty="0"/>
          </a:p>
        </p:txBody>
      </p:sp>
    </p:spTree>
    <p:extLst>
      <p:ext uri="{BB962C8B-B14F-4D97-AF65-F5344CB8AC3E}">
        <p14:creationId xmlns:p14="http://schemas.microsoft.com/office/powerpoint/2010/main" val="26536882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838200" y="457200"/>
            <a:ext cx="76962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838200" y="1676400"/>
            <a:ext cx="76962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31" name="AutoShape 7"/>
          <p:cNvSpPr>
            <a:spLocks noChangeArrowheads="1"/>
          </p:cNvSpPr>
          <p:nvPr userDrawn="1"/>
        </p:nvSpPr>
        <p:spPr bwMode="auto">
          <a:xfrm flipH="1" flipV="1">
            <a:off x="7391400" y="0"/>
            <a:ext cx="1752600" cy="1066800"/>
          </a:xfrm>
          <a:prstGeom prst="rtTriangle">
            <a:avLst/>
          </a:prstGeom>
          <a:solidFill>
            <a:srgbClr val="A50021"/>
          </a:solidFill>
          <a:ln w="9525">
            <a:solidFill>
              <a:schemeClr val="tx1"/>
            </a:solidFill>
            <a:miter lim="800000"/>
            <a:headEnd/>
            <a:tailEnd/>
          </a:ln>
          <a:effectLst/>
        </p:spPr>
        <p:txBody>
          <a:bodyPr rot="10800000" wrap="none" anchor="ctr"/>
          <a:lstStyle/>
          <a:p>
            <a:pPr algn="ctr">
              <a:defRPr/>
            </a:pPr>
            <a:endParaRPr lang="en-US" dirty="0">
              <a:solidFill>
                <a:srgbClr val="333399"/>
              </a:solidFill>
            </a:endParaRPr>
          </a:p>
        </p:txBody>
      </p:sp>
      <p:sp>
        <p:nvSpPr>
          <p:cNvPr id="1032" name="Text Box 8"/>
          <p:cNvSpPr txBox="1">
            <a:spLocks noChangeArrowheads="1"/>
          </p:cNvSpPr>
          <p:nvPr userDrawn="1"/>
        </p:nvSpPr>
        <p:spPr bwMode="auto">
          <a:xfrm rot="2028215">
            <a:off x="7595112" y="7813"/>
            <a:ext cx="1834005" cy="1015663"/>
          </a:xfrm>
          <a:prstGeom prst="rect">
            <a:avLst/>
          </a:prstGeom>
          <a:noFill/>
          <a:ln w="9525">
            <a:noFill/>
            <a:miter lim="800000"/>
            <a:headEnd/>
            <a:tailEnd/>
          </a:ln>
          <a:effectLst/>
        </p:spPr>
        <p:txBody>
          <a:bodyPr wrap="square">
            <a:spAutoFit/>
          </a:bodyPr>
          <a:lstStyle/>
          <a:p>
            <a:pPr algn="ctr">
              <a:lnSpc>
                <a:spcPct val="125000"/>
              </a:lnSpc>
              <a:spcBef>
                <a:spcPts val="0"/>
              </a:spcBef>
              <a:defRPr/>
            </a:pPr>
            <a:r>
              <a:rPr lang="en-US" sz="1600" i="1" dirty="0" smtClean="0">
                <a:solidFill>
                  <a:schemeClr val="bg1"/>
                </a:solidFill>
                <a:latin typeface="+mj-lt"/>
              </a:rPr>
              <a:t>HSTW</a:t>
            </a:r>
          </a:p>
          <a:p>
            <a:pPr algn="ctr">
              <a:lnSpc>
                <a:spcPct val="125000"/>
              </a:lnSpc>
              <a:spcBef>
                <a:spcPts val="0"/>
              </a:spcBef>
              <a:defRPr/>
            </a:pPr>
            <a:r>
              <a:rPr lang="en-US" sz="1600" i="1" dirty="0" smtClean="0">
                <a:solidFill>
                  <a:schemeClr val="bg1"/>
                </a:solidFill>
                <a:latin typeface="+mj-lt"/>
              </a:rPr>
              <a:t>MMGW/TCTW</a:t>
            </a:r>
          </a:p>
          <a:p>
            <a:pPr algn="ctr">
              <a:lnSpc>
                <a:spcPct val="125000"/>
              </a:lnSpc>
              <a:spcBef>
                <a:spcPts val="0"/>
              </a:spcBef>
              <a:defRPr/>
            </a:pPr>
            <a:endParaRPr lang="en-US" sz="1600" i="1" dirty="0">
              <a:solidFill>
                <a:schemeClr val="bg1"/>
              </a:solidFill>
              <a:latin typeface="+mj-lt"/>
            </a:endParaRPr>
          </a:p>
        </p:txBody>
      </p:sp>
      <p:sp>
        <p:nvSpPr>
          <p:cNvPr id="1033" name="Rectangle 9"/>
          <p:cNvSpPr>
            <a:spLocks noChangeArrowheads="1"/>
          </p:cNvSpPr>
          <p:nvPr userDrawn="1"/>
        </p:nvSpPr>
        <p:spPr bwMode="auto">
          <a:xfrm>
            <a:off x="0" y="0"/>
            <a:ext cx="381000" cy="6858000"/>
          </a:xfrm>
          <a:prstGeom prst="rect">
            <a:avLst/>
          </a:prstGeom>
          <a:solidFill>
            <a:srgbClr val="A50021"/>
          </a:solidFill>
          <a:ln w="9525">
            <a:solidFill>
              <a:schemeClr val="tx1"/>
            </a:solidFill>
            <a:miter lim="800000"/>
            <a:headEnd/>
            <a:tailEnd/>
          </a:ln>
          <a:effectLst/>
        </p:spPr>
        <p:txBody>
          <a:bodyPr wrap="none" anchor="ctr"/>
          <a:lstStyle/>
          <a:p>
            <a:pPr algn="ctr">
              <a:defRPr/>
            </a:pPr>
            <a:endParaRPr lang="en-US" b="0" dirty="0">
              <a:solidFill>
                <a:schemeClr val="tx2"/>
              </a:solidFill>
              <a:latin typeface="Times New Roman" pitchFamily="18" charset="0"/>
            </a:endParaRPr>
          </a:p>
        </p:txBody>
      </p:sp>
      <p:pic>
        <p:nvPicPr>
          <p:cNvPr id="11" name="Picture 9"/>
          <p:cNvPicPr>
            <a:picLocks noChangeAspect="1" noChangeArrowheads="1"/>
          </p:cNvPicPr>
          <p:nvPr userDrawn="1"/>
        </p:nvPicPr>
        <p:blipFill>
          <a:blip r:embed="rId18" cstate="print">
            <a:duotone>
              <a:prstClr val="black"/>
              <a:schemeClr val="accent2">
                <a:tint val="45000"/>
                <a:satMod val="400000"/>
              </a:schemeClr>
            </a:duotone>
            <a:lum bright="-61000" contrast="27000"/>
          </a:blip>
          <a:srcRect/>
          <a:stretch>
            <a:fillRect/>
          </a:stretch>
        </p:blipFill>
        <p:spPr bwMode="auto">
          <a:xfrm>
            <a:off x="457201" y="6476999"/>
            <a:ext cx="838199" cy="325967"/>
          </a:xfrm>
          <a:prstGeom prst="rect">
            <a:avLst/>
          </a:prstGeom>
          <a:noFill/>
          <a:ln w="9525">
            <a:noFill/>
            <a:miter lim="800000"/>
            <a:headEnd/>
            <a:tailEnd/>
          </a:ln>
        </p:spPr>
      </p:pic>
      <p:cxnSp>
        <p:nvCxnSpPr>
          <p:cNvPr id="12" name="Straight Connector 11"/>
          <p:cNvCxnSpPr/>
          <p:nvPr userDrawn="1"/>
        </p:nvCxnSpPr>
        <p:spPr bwMode="auto">
          <a:xfrm>
            <a:off x="1371600" y="6477000"/>
            <a:ext cx="0" cy="3048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 name="TextBox 12"/>
          <p:cNvSpPr txBox="1"/>
          <p:nvPr userDrawn="1"/>
        </p:nvSpPr>
        <p:spPr>
          <a:xfrm>
            <a:off x="1371600" y="6400800"/>
            <a:ext cx="2057400" cy="461665"/>
          </a:xfrm>
          <a:prstGeom prst="rect">
            <a:avLst/>
          </a:prstGeom>
          <a:noFill/>
        </p:spPr>
        <p:txBody>
          <a:bodyPr wrap="square" rtlCol="0">
            <a:spAutoFit/>
          </a:bodyPr>
          <a:lstStyle/>
          <a:p>
            <a:r>
              <a:rPr lang="en-US" sz="1200" b="1" dirty="0" smtClean="0">
                <a:solidFill>
                  <a:schemeClr val="accent2">
                    <a:lumMod val="50000"/>
                  </a:schemeClr>
                </a:solidFill>
              </a:rPr>
              <a:t>Southern Regional</a:t>
            </a:r>
          </a:p>
          <a:p>
            <a:r>
              <a:rPr lang="en-US" sz="1200" b="1" dirty="0" smtClean="0">
                <a:solidFill>
                  <a:schemeClr val="accent2">
                    <a:lumMod val="50000"/>
                  </a:schemeClr>
                </a:solidFill>
              </a:rPr>
              <a:t>Education Board</a:t>
            </a:r>
            <a:endParaRPr lang="en-US" sz="1200" b="1" dirty="0">
              <a:solidFill>
                <a:schemeClr val="accent2">
                  <a:lumMod val="50000"/>
                </a:schemeClr>
              </a:solidFill>
            </a:endParaRPr>
          </a:p>
        </p:txBody>
      </p:sp>
    </p:spTree>
    <p:extLst>
      <p:ext uri="{BB962C8B-B14F-4D97-AF65-F5344CB8AC3E}">
        <p14:creationId xmlns:p14="http://schemas.microsoft.com/office/powerpoint/2010/main" val="3697340866"/>
      </p:ext>
    </p:extLst>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 id="2147483962" r:id="rId12"/>
    <p:sldLayoutId id="2147483963" r:id="rId13"/>
    <p:sldLayoutId id="2147483964" r:id="rId14"/>
    <p:sldLayoutId id="2147483965" r:id="rId15"/>
    <p:sldLayoutId id="2147483966" r:id="rId16"/>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ftr="0" dt="0"/>
  <p:txStyles>
    <p:titleStyle>
      <a:lvl1pPr algn="ctr" rtl="0" eaLnBrk="0" fontAlgn="base" hangingPunct="0">
        <a:spcBef>
          <a:spcPct val="0"/>
        </a:spcBef>
        <a:spcAft>
          <a:spcPct val="0"/>
        </a:spcAft>
        <a:defRPr sz="3200" b="1">
          <a:solidFill>
            <a:srgbClr val="40347C"/>
          </a:solidFill>
          <a:latin typeface="+mj-lt"/>
          <a:ea typeface="+mj-ea"/>
          <a:cs typeface="+mj-cs"/>
        </a:defRPr>
      </a:lvl1pPr>
      <a:lvl2pPr algn="ctr" rtl="0" eaLnBrk="0" fontAlgn="base" hangingPunct="0">
        <a:spcBef>
          <a:spcPct val="0"/>
        </a:spcBef>
        <a:spcAft>
          <a:spcPct val="0"/>
        </a:spcAft>
        <a:defRPr sz="4400" b="1">
          <a:solidFill>
            <a:srgbClr val="40347C"/>
          </a:solidFill>
          <a:latin typeface="Arial" charset="0"/>
        </a:defRPr>
      </a:lvl2pPr>
      <a:lvl3pPr algn="ctr" rtl="0" eaLnBrk="0" fontAlgn="base" hangingPunct="0">
        <a:spcBef>
          <a:spcPct val="0"/>
        </a:spcBef>
        <a:spcAft>
          <a:spcPct val="0"/>
        </a:spcAft>
        <a:defRPr sz="4400" b="1">
          <a:solidFill>
            <a:srgbClr val="40347C"/>
          </a:solidFill>
          <a:latin typeface="Arial" charset="0"/>
        </a:defRPr>
      </a:lvl3pPr>
      <a:lvl4pPr algn="ctr" rtl="0" eaLnBrk="0" fontAlgn="base" hangingPunct="0">
        <a:spcBef>
          <a:spcPct val="0"/>
        </a:spcBef>
        <a:spcAft>
          <a:spcPct val="0"/>
        </a:spcAft>
        <a:defRPr sz="4400" b="1">
          <a:solidFill>
            <a:srgbClr val="40347C"/>
          </a:solidFill>
          <a:latin typeface="Arial" charset="0"/>
        </a:defRPr>
      </a:lvl4pPr>
      <a:lvl5pPr algn="ctr" rtl="0" eaLnBrk="0" fontAlgn="base" hangingPunct="0">
        <a:spcBef>
          <a:spcPct val="0"/>
        </a:spcBef>
        <a:spcAft>
          <a:spcPct val="0"/>
        </a:spcAft>
        <a:defRPr sz="4400" b="1">
          <a:solidFill>
            <a:srgbClr val="40347C"/>
          </a:solidFill>
          <a:latin typeface="Arial" charset="0"/>
        </a:defRPr>
      </a:lvl5pPr>
      <a:lvl6pPr marL="457200" algn="ctr" rtl="0" eaLnBrk="0" fontAlgn="base" hangingPunct="0">
        <a:spcBef>
          <a:spcPct val="0"/>
        </a:spcBef>
        <a:spcAft>
          <a:spcPct val="0"/>
        </a:spcAft>
        <a:defRPr sz="4400" b="1">
          <a:solidFill>
            <a:srgbClr val="40347C"/>
          </a:solidFill>
          <a:latin typeface="Arial" charset="0"/>
        </a:defRPr>
      </a:lvl6pPr>
      <a:lvl7pPr marL="914400" algn="ctr" rtl="0" eaLnBrk="0" fontAlgn="base" hangingPunct="0">
        <a:spcBef>
          <a:spcPct val="0"/>
        </a:spcBef>
        <a:spcAft>
          <a:spcPct val="0"/>
        </a:spcAft>
        <a:defRPr sz="4400" b="1">
          <a:solidFill>
            <a:srgbClr val="40347C"/>
          </a:solidFill>
          <a:latin typeface="Arial" charset="0"/>
        </a:defRPr>
      </a:lvl7pPr>
      <a:lvl8pPr marL="1371600" algn="ctr" rtl="0" eaLnBrk="0" fontAlgn="base" hangingPunct="0">
        <a:spcBef>
          <a:spcPct val="0"/>
        </a:spcBef>
        <a:spcAft>
          <a:spcPct val="0"/>
        </a:spcAft>
        <a:defRPr sz="4400" b="1">
          <a:solidFill>
            <a:srgbClr val="40347C"/>
          </a:solidFill>
          <a:latin typeface="Arial" charset="0"/>
        </a:defRPr>
      </a:lvl8pPr>
      <a:lvl9pPr marL="1828800" algn="ctr" rtl="0" eaLnBrk="0" fontAlgn="base" hangingPunct="0">
        <a:spcBef>
          <a:spcPct val="0"/>
        </a:spcBef>
        <a:spcAft>
          <a:spcPct val="0"/>
        </a:spcAft>
        <a:defRPr sz="4400" b="1">
          <a:solidFill>
            <a:srgbClr val="40347C"/>
          </a:solidFill>
          <a:latin typeface="Arial" charset="0"/>
        </a:defRPr>
      </a:lvl9pPr>
    </p:titleStyle>
    <p:bodyStyle>
      <a:lvl1pPr marL="342900" indent="-342900" algn="l" rtl="0" eaLnBrk="0" fontAlgn="base" hangingPunct="0">
        <a:spcBef>
          <a:spcPct val="20000"/>
        </a:spcBef>
        <a:spcAft>
          <a:spcPct val="0"/>
        </a:spcAft>
        <a:buClr>
          <a:srgbClr val="873746"/>
        </a:buClr>
        <a:buFont typeface="Wingdings" pitchFamily="2" charset="2"/>
        <a:buChar char="n"/>
        <a:defRPr sz="2800" b="1">
          <a:solidFill>
            <a:srgbClr val="40347C"/>
          </a:solidFill>
          <a:latin typeface="+mn-lt"/>
          <a:ea typeface="+mn-ea"/>
          <a:cs typeface="+mn-cs"/>
        </a:defRPr>
      </a:lvl1pPr>
      <a:lvl2pPr marL="742950" indent="-285750" algn="l" rtl="0" eaLnBrk="0" fontAlgn="base" hangingPunct="0">
        <a:spcBef>
          <a:spcPct val="20000"/>
        </a:spcBef>
        <a:spcAft>
          <a:spcPct val="0"/>
        </a:spcAft>
        <a:buClr>
          <a:srgbClr val="873746"/>
        </a:buClr>
        <a:buFont typeface="Wingdings" pitchFamily="2" charset="2"/>
        <a:buChar char="l"/>
        <a:defRPr sz="2400" b="1">
          <a:solidFill>
            <a:srgbClr val="40347C"/>
          </a:solidFill>
          <a:latin typeface="+mn-lt"/>
        </a:defRPr>
      </a:lvl2pPr>
      <a:lvl3pPr marL="1143000" indent="-228600" algn="l" rtl="0" eaLnBrk="0" fontAlgn="base" hangingPunct="0">
        <a:spcBef>
          <a:spcPct val="20000"/>
        </a:spcBef>
        <a:spcAft>
          <a:spcPct val="0"/>
        </a:spcAft>
        <a:buClr>
          <a:srgbClr val="873746"/>
        </a:buClr>
        <a:buChar char="•"/>
        <a:defRPr sz="2000" b="1">
          <a:solidFill>
            <a:srgbClr val="40347C"/>
          </a:solidFill>
          <a:latin typeface="+mn-lt"/>
        </a:defRPr>
      </a:lvl3pPr>
      <a:lvl4pPr marL="1600200" indent="-228600" algn="l" rtl="0" eaLnBrk="0" fontAlgn="base" hangingPunct="0">
        <a:spcBef>
          <a:spcPct val="20000"/>
        </a:spcBef>
        <a:spcAft>
          <a:spcPct val="0"/>
        </a:spcAft>
        <a:buClr>
          <a:srgbClr val="873746"/>
        </a:buClr>
        <a:buChar char="–"/>
        <a:defRPr sz="1800" b="1">
          <a:solidFill>
            <a:srgbClr val="40347C"/>
          </a:solidFill>
          <a:latin typeface="+mn-lt"/>
        </a:defRPr>
      </a:lvl4pPr>
      <a:lvl5pPr marL="2057400" indent="-228600" algn="l" rtl="0" eaLnBrk="0" fontAlgn="base" hangingPunct="0">
        <a:spcBef>
          <a:spcPct val="20000"/>
        </a:spcBef>
        <a:spcAft>
          <a:spcPct val="0"/>
        </a:spcAft>
        <a:buClr>
          <a:srgbClr val="873746"/>
        </a:buClr>
        <a:buChar char="»"/>
        <a:defRPr sz="1800" b="1">
          <a:solidFill>
            <a:srgbClr val="40347C"/>
          </a:solidFill>
          <a:latin typeface="+mn-lt"/>
        </a:defRPr>
      </a:lvl5pPr>
      <a:lvl6pPr marL="2514600" indent="-228600" algn="l" rtl="0" eaLnBrk="0" fontAlgn="base" hangingPunct="0">
        <a:spcBef>
          <a:spcPct val="20000"/>
        </a:spcBef>
        <a:spcAft>
          <a:spcPct val="0"/>
        </a:spcAft>
        <a:buClr>
          <a:srgbClr val="873746"/>
        </a:buClr>
        <a:buChar char="»"/>
        <a:defRPr sz="2000" b="1">
          <a:solidFill>
            <a:srgbClr val="40347C"/>
          </a:solidFill>
          <a:latin typeface="+mn-lt"/>
        </a:defRPr>
      </a:lvl6pPr>
      <a:lvl7pPr marL="2971800" indent="-228600" algn="l" rtl="0" eaLnBrk="0" fontAlgn="base" hangingPunct="0">
        <a:spcBef>
          <a:spcPct val="20000"/>
        </a:spcBef>
        <a:spcAft>
          <a:spcPct val="0"/>
        </a:spcAft>
        <a:buClr>
          <a:srgbClr val="873746"/>
        </a:buClr>
        <a:buChar char="»"/>
        <a:defRPr sz="2000" b="1">
          <a:solidFill>
            <a:srgbClr val="40347C"/>
          </a:solidFill>
          <a:latin typeface="+mn-lt"/>
        </a:defRPr>
      </a:lvl7pPr>
      <a:lvl8pPr marL="3429000" indent="-228600" algn="l" rtl="0" eaLnBrk="0" fontAlgn="base" hangingPunct="0">
        <a:spcBef>
          <a:spcPct val="20000"/>
        </a:spcBef>
        <a:spcAft>
          <a:spcPct val="0"/>
        </a:spcAft>
        <a:buClr>
          <a:srgbClr val="873746"/>
        </a:buClr>
        <a:buChar char="»"/>
        <a:defRPr sz="2000" b="1">
          <a:solidFill>
            <a:srgbClr val="40347C"/>
          </a:solidFill>
          <a:latin typeface="+mn-lt"/>
        </a:defRPr>
      </a:lvl8pPr>
      <a:lvl9pPr marL="3886200" indent="-228600" algn="l" rtl="0" eaLnBrk="0" fontAlgn="base" hangingPunct="0">
        <a:spcBef>
          <a:spcPct val="20000"/>
        </a:spcBef>
        <a:spcAft>
          <a:spcPct val="0"/>
        </a:spcAft>
        <a:buClr>
          <a:srgbClr val="873746"/>
        </a:buClr>
        <a:buChar char="»"/>
        <a:defRPr sz="2000" b="1">
          <a:solidFill>
            <a:srgbClr val="40347C"/>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Videos/Are%20crows%20the%20ultimate%20problem%20solvers%20-%20Inside%20the%20Animal%20M.mp4"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extBox 4"/>
          <p:cNvSpPr txBox="1">
            <a:spLocks noChangeArrowheads="1"/>
          </p:cNvSpPr>
          <p:nvPr/>
        </p:nvSpPr>
        <p:spPr bwMode="auto">
          <a:xfrm>
            <a:off x="914400" y="1765042"/>
            <a:ext cx="7848600" cy="2708434"/>
          </a:xfrm>
          <a:prstGeom prst="rect">
            <a:avLst/>
          </a:prstGeom>
          <a:noFill/>
          <a:ln w="9525">
            <a:noFill/>
            <a:miter lim="800000"/>
            <a:headEnd/>
            <a:tailEnd/>
          </a:ln>
        </p:spPr>
        <p:txBody>
          <a:bodyPr wrap="square">
            <a:spAutoFit/>
          </a:bodyPr>
          <a:lstStyle/>
          <a:p>
            <a:pPr marL="342900" indent="-342900" algn="ctr">
              <a:spcAft>
                <a:spcPts val="1200"/>
              </a:spcAft>
              <a:buClr>
                <a:srgbClr val="C00000"/>
              </a:buClr>
            </a:pPr>
            <a:r>
              <a:rPr lang="en-US" sz="6000" dirty="0" smtClean="0">
                <a:solidFill>
                  <a:schemeClr val="accent2">
                    <a:lumMod val="50000"/>
                  </a:schemeClr>
                </a:solidFill>
              </a:rPr>
              <a:t>Numeracy Across the Curriculum</a:t>
            </a:r>
            <a:endParaRPr lang="en-US" sz="6000" dirty="0" smtClean="0">
              <a:solidFill>
                <a:schemeClr val="accent2">
                  <a:lumMod val="50000"/>
                </a:schemeClr>
              </a:solidFill>
            </a:endParaRPr>
          </a:p>
          <a:p>
            <a:pPr marL="342900" indent="-342900" algn="ctr">
              <a:spcAft>
                <a:spcPts val="1200"/>
              </a:spcAft>
              <a:buClr>
                <a:srgbClr val="C00000"/>
              </a:buClr>
            </a:pPr>
            <a:r>
              <a:rPr lang="en-US" sz="4000" dirty="0" smtClean="0">
                <a:solidFill>
                  <a:schemeClr val="accent2">
                    <a:lumMod val="50000"/>
                  </a:schemeClr>
                </a:solidFill>
              </a:rPr>
              <a:t>Tuesday, July 14, 2015</a:t>
            </a:r>
            <a:endParaRPr lang="en-US" sz="4000" dirty="0">
              <a:solidFill>
                <a:schemeClr val="accent2">
                  <a:lumMod val="50000"/>
                </a:schemeClr>
              </a:solidFill>
            </a:endParaRPr>
          </a:p>
        </p:txBody>
      </p:sp>
      <p:sp>
        <p:nvSpPr>
          <p:cNvPr id="7" name="TextBox 4"/>
          <p:cNvSpPr txBox="1">
            <a:spLocks noChangeArrowheads="1"/>
          </p:cNvSpPr>
          <p:nvPr/>
        </p:nvSpPr>
        <p:spPr bwMode="auto">
          <a:xfrm>
            <a:off x="914400" y="4648200"/>
            <a:ext cx="7848600" cy="1200329"/>
          </a:xfrm>
          <a:prstGeom prst="rect">
            <a:avLst/>
          </a:prstGeom>
          <a:noFill/>
          <a:ln w="9525">
            <a:noFill/>
            <a:miter lim="800000"/>
            <a:headEnd/>
            <a:tailEnd/>
          </a:ln>
        </p:spPr>
        <p:txBody>
          <a:bodyPr wrap="square">
            <a:spAutoFit/>
          </a:bodyPr>
          <a:lstStyle/>
          <a:p>
            <a:pPr algn="ctr">
              <a:spcAft>
                <a:spcPts val="0"/>
              </a:spcAft>
              <a:buClr>
                <a:srgbClr val="C00000"/>
              </a:buClr>
            </a:pPr>
            <a:r>
              <a:rPr lang="en-US" sz="3600" dirty="0" smtClean="0">
                <a:solidFill>
                  <a:srgbClr val="C00000"/>
                </a:solidFill>
              </a:rPr>
              <a:t>Jason Adair</a:t>
            </a:r>
          </a:p>
          <a:p>
            <a:pPr algn="ctr">
              <a:spcAft>
                <a:spcPts val="0"/>
              </a:spcAft>
              <a:buClr>
                <a:srgbClr val="C00000"/>
              </a:buClr>
            </a:pPr>
            <a:r>
              <a:rPr lang="en-US" sz="3600" dirty="0" smtClean="0">
                <a:solidFill>
                  <a:srgbClr val="C00000"/>
                </a:solidFill>
              </a:rPr>
              <a:t>Pamela Broome</a:t>
            </a:r>
            <a:endParaRPr lang="en-US" sz="3600" dirty="0" smtClean="0">
              <a:solidFill>
                <a:srgbClr val="C00000"/>
              </a:solidFill>
            </a:endParaRPr>
          </a:p>
        </p:txBody>
      </p:sp>
    </p:spTree>
    <p:extLst>
      <p:ext uri="{BB962C8B-B14F-4D97-AF65-F5344CB8AC3E}">
        <p14:creationId xmlns:p14="http://schemas.microsoft.com/office/powerpoint/2010/main" val="1812440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90600" y="1371600"/>
            <a:ext cx="8153400" cy="4737866"/>
          </a:xfrm>
        </p:spPr>
        <p:txBody>
          <a:bodyPr>
            <a:noAutofit/>
          </a:bodyPr>
          <a:lstStyle/>
          <a:p>
            <a:pPr marL="514350" indent="-514350">
              <a:buClr>
                <a:srgbClr val="C00000"/>
              </a:buClr>
              <a:buFont typeface="+mj-lt"/>
              <a:buAutoNum type="arabicPeriod" startAt="3"/>
            </a:pPr>
            <a:r>
              <a:rPr lang="en-US" b="0" dirty="0" smtClean="0">
                <a:solidFill>
                  <a:srgbClr val="C00000"/>
                </a:solidFill>
                <a:latin typeface="+mj-lt"/>
                <a:cs typeface="Garamond"/>
              </a:rPr>
              <a:t>Strategy/Plan </a:t>
            </a:r>
            <a:endParaRPr lang="en-US" b="0" dirty="0">
              <a:solidFill>
                <a:srgbClr val="C00000"/>
              </a:solidFill>
              <a:latin typeface="+mj-lt"/>
              <a:cs typeface="Garamond"/>
            </a:endParaRPr>
          </a:p>
          <a:p>
            <a:pPr marL="759143" lvl="1" indent="-457200">
              <a:buClr>
                <a:srgbClr val="C00000"/>
              </a:buClr>
              <a:buFont typeface="+mj-lt"/>
              <a:buAutoNum type="alphaLcPeriod"/>
            </a:pPr>
            <a:r>
              <a:rPr lang="en-US" sz="2800" b="0" dirty="0">
                <a:solidFill>
                  <a:schemeClr val="accent2">
                    <a:lumMod val="50000"/>
                  </a:schemeClr>
                </a:solidFill>
                <a:latin typeface="+mj-lt"/>
                <a:cs typeface="Garamond"/>
              </a:rPr>
              <a:t>U</a:t>
            </a:r>
            <a:r>
              <a:rPr lang="en-US" sz="2800" b="0" dirty="0" smtClean="0">
                <a:solidFill>
                  <a:schemeClr val="accent2">
                    <a:lumMod val="50000"/>
                  </a:schemeClr>
                </a:solidFill>
                <a:latin typeface="+mj-lt"/>
                <a:cs typeface="Garamond"/>
              </a:rPr>
              <a:t>se </a:t>
            </a:r>
            <a:r>
              <a:rPr lang="en-US" sz="2800" b="0" dirty="0">
                <a:solidFill>
                  <a:schemeClr val="accent2">
                    <a:lumMod val="50000"/>
                  </a:schemeClr>
                </a:solidFill>
                <a:latin typeface="+mj-lt"/>
                <a:cs typeface="Garamond"/>
              </a:rPr>
              <a:t>this space to state additional ideas they have for the problem. This may include other information they know about the problem, possible strategies for getting started, estimations for the solution, constraints, predictions, etc. </a:t>
            </a:r>
          </a:p>
          <a:p>
            <a:pPr marL="759143" lvl="1" indent="-457200">
              <a:buClr>
                <a:srgbClr val="C00000"/>
              </a:buClr>
              <a:buFont typeface="+mj-lt"/>
              <a:buAutoNum type="alphaLcPeriod"/>
            </a:pPr>
            <a:r>
              <a:rPr lang="en-US" sz="2800" b="0" dirty="0" smtClean="0">
                <a:solidFill>
                  <a:schemeClr val="accent2">
                    <a:lumMod val="50000"/>
                  </a:schemeClr>
                </a:solidFill>
                <a:latin typeface="+mj-lt"/>
                <a:cs typeface="Garamond"/>
              </a:rPr>
              <a:t>NOTE: This is the section where you can formulate your </a:t>
            </a:r>
            <a:r>
              <a:rPr lang="en-US" sz="2800" b="0" dirty="0">
                <a:solidFill>
                  <a:schemeClr val="accent2">
                    <a:lumMod val="50000"/>
                  </a:schemeClr>
                </a:solidFill>
                <a:latin typeface="+mj-lt"/>
                <a:cs typeface="Garamond"/>
              </a:rPr>
              <a:t>own </a:t>
            </a:r>
            <a:r>
              <a:rPr lang="en-US" sz="2800" b="0" dirty="0" smtClean="0">
                <a:solidFill>
                  <a:schemeClr val="accent2">
                    <a:lumMod val="50000"/>
                  </a:schemeClr>
                </a:solidFill>
                <a:latin typeface="+mj-lt"/>
                <a:cs typeface="Garamond"/>
              </a:rPr>
              <a:t>idea(s) </a:t>
            </a:r>
            <a:r>
              <a:rPr lang="en-US" sz="2800" b="0" dirty="0">
                <a:solidFill>
                  <a:schemeClr val="accent2">
                    <a:lumMod val="50000"/>
                  </a:schemeClr>
                </a:solidFill>
                <a:latin typeface="+mj-lt"/>
                <a:cs typeface="Garamond"/>
              </a:rPr>
              <a:t>about the problem and </a:t>
            </a:r>
            <a:r>
              <a:rPr lang="en-US" sz="2800" b="0" dirty="0" smtClean="0">
                <a:solidFill>
                  <a:schemeClr val="accent2">
                    <a:lumMod val="50000"/>
                  </a:schemeClr>
                </a:solidFill>
                <a:latin typeface="+mj-lt"/>
                <a:cs typeface="Garamond"/>
              </a:rPr>
              <a:t>create your </a:t>
            </a:r>
            <a:r>
              <a:rPr lang="en-US" sz="2800" b="0" dirty="0">
                <a:solidFill>
                  <a:schemeClr val="accent2">
                    <a:lumMod val="50000"/>
                  </a:schemeClr>
                </a:solidFill>
                <a:latin typeface="+mj-lt"/>
                <a:cs typeface="Garamond"/>
              </a:rPr>
              <a:t>own meaning about what is being asked. </a:t>
            </a:r>
          </a:p>
          <a:p>
            <a:pPr marL="759143" lvl="1" indent="-457200">
              <a:buClr>
                <a:srgbClr val="C00000"/>
              </a:buClr>
              <a:buFont typeface="+mj-lt"/>
              <a:buAutoNum type="alphaLcPeriod"/>
            </a:pPr>
            <a:endParaRPr lang="en-US" sz="2800" b="0" dirty="0">
              <a:solidFill>
                <a:schemeClr val="accent2">
                  <a:lumMod val="50000"/>
                </a:schemeClr>
              </a:solidFill>
              <a:latin typeface="+mj-lt"/>
            </a:endParaRPr>
          </a:p>
        </p:txBody>
      </p:sp>
      <p:sp>
        <p:nvSpPr>
          <p:cNvPr id="6" name="TextBox 3"/>
          <p:cNvSpPr txBox="1">
            <a:spLocks noChangeArrowheads="1"/>
          </p:cNvSpPr>
          <p:nvPr/>
        </p:nvSpPr>
        <p:spPr bwMode="auto">
          <a:xfrm>
            <a:off x="990600" y="434975"/>
            <a:ext cx="7086600" cy="707886"/>
          </a:xfrm>
          <a:prstGeom prst="rect">
            <a:avLst/>
          </a:prstGeom>
          <a:noFill/>
          <a:ln w="9525">
            <a:noFill/>
            <a:miter lim="800000"/>
            <a:headEnd/>
            <a:tailEnd/>
          </a:ln>
        </p:spPr>
        <p:txBody>
          <a:bodyPr wrap="square">
            <a:spAutoFit/>
          </a:bodyPr>
          <a:lstStyle/>
          <a:p>
            <a:r>
              <a:rPr lang="en-US" sz="4000" dirty="0" smtClean="0">
                <a:solidFill>
                  <a:srgbClr val="C00000"/>
                </a:solidFill>
                <a:latin typeface="Arial" pitchFamily="34" charset="0"/>
              </a:rPr>
              <a:t>Problem Solving Process</a:t>
            </a:r>
            <a:endParaRPr lang="en-US" sz="4000" dirty="0">
              <a:solidFill>
                <a:srgbClr val="C00000"/>
              </a:solidFill>
              <a:latin typeface="Arial" pitchFamily="34" charset="0"/>
            </a:endParaRPr>
          </a:p>
        </p:txBody>
      </p:sp>
      <p:sp>
        <p:nvSpPr>
          <p:cNvPr id="7" name="Rectangle 6"/>
          <p:cNvSpPr/>
          <p:nvPr/>
        </p:nvSpPr>
        <p:spPr>
          <a:xfrm>
            <a:off x="5419510" y="6488668"/>
            <a:ext cx="2733890" cy="400110"/>
          </a:xfrm>
          <a:prstGeom prst="rect">
            <a:avLst/>
          </a:prstGeom>
        </p:spPr>
        <p:txBody>
          <a:bodyPr wrap="none">
            <a:spAutoFit/>
          </a:bodyPr>
          <a:lstStyle/>
          <a:p>
            <a:pPr marL="514350" indent="-514350">
              <a:spcAft>
                <a:spcPts val="600"/>
              </a:spcAft>
              <a:buClr>
                <a:srgbClr val="C00000"/>
              </a:buClr>
            </a:pPr>
            <a:r>
              <a:rPr lang="en-US" sz="2000" dirty="0" smtClean="0">
                <a:solidFill>
                  <a:schemeClr val="accent2">
                    <a:lumMod val="50000"/>
                  </a:schemeClr>
                </a:solidFill>
                <a:latin typeface="Arial" pitchFamily="34" charset="0"/>
                <a:ea typeface="ＭＳ Ｐゴシック" pitchFamily="34" charset="-128"/>
              </a:rPr>
              <a:t>(Texas &amp; Jones, 2013)</a:t>
            </a:r>
            <a:endParaRPr lang="en-US" sz="2000" dirty="0">
              <a:solidFill>
                <a:schemeClr val="accent2">
                  <a:lumMod val="50000"/>
                </a:schemeClr>
              </a:solidFill>
              <a:latin typeface="Arial" pitchFamily="34" charset="0"/>
              <a:ea typeface="ＭＳ Ｐゴシック" pitchFamily="34" charset="-128"/>
            </a:endParaRPr>
          </a:p>
        </p:txBody>
      </p:sp>
    </p:spTree>
    <p:extLst>
      <p:ext uri="{BB962C8B-B14F-4D97-AF65-F5344CB8AC3E}">
        <p14:creationId xmlns:p14="http://schemas.microsoft.com/office/powerpoint/2010/main" val="40840316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90600" y="1371600"/>
            <a:ext cx="7918810" cy="4370427"/>
          </a:xfrm>
        </p:spPr>
        <p:txBody>
          <a:bodyPr wrap="square">
            <a:spAutoFit/>
          </a:bodyPr>
          <a:lstStyle/>
          <a:p>
            <a:pPr marL="514350" indent="-514350">
              <a:spcBef>
                <a:spcPts val="0"/>
              </a:spcBef>
              <a:spcAft>
                <a:spcPts val="1200"/>
              </a:spcAft>
              <a:buClr>
                <a:srgbClr val="C00000"/>
              </a:buClr>
              <a:buFont typeface="+mj-lt"/>
              <a:buAutoNum type="arabicPeriod" startAt="4"/>
            </a:pPr>
            <a:r>
              <a:rPr lang="en-US" sz="2800" b="0" dirty="0" smtClean="0">
                <a:solidFill>
                  <a:srgbClr val="C00000"/>
                </a:solidFill>
                <a:latin typeface="+mj-lt"/>
                <a:cs typeface="Garamond"/>
              </a:rPr>
              <a:t>Solve </a:t>
            </a:r>
            <a:endParaRPr lang="en-US" sz="2800" b="0" dirty="0">
              <a:solidFill>
                <a:srgbClr val="C00000"/>
              </a:solidFill>
              <a:latin typeface="+mj-lt"/>
              <a:cs typeface="Garamond"/>
            </a:endParaRPr>
          </a:p>
          <a:p>
            <a:pPr marL="816293" lvl="1" indent="-514350">
              <a:spcBef>
                <a:spcPts val="0"/>
              </a:spcBef>
              <a:spcAft>
                <a:spcPts val="1200"/>
              </a:spcAft>
              <a:buClr>
                <a:srgbClr val="C00000"/>
              </a:buClr>
              <a:buFont typeface="+mj-lt"/>
              <a:buAutoNum type="alphaLcPeriod"/>
            </a:pPr>
            <a:r>
              <a:rPr lang="en-US" sz="2800" b="0" dirty="0" smtClean="0">
                <a:solidFill>
                  <a:schemeClr val="accent2">
                    <a:lumMod val="50000"/>
                  </a:schemeClr>
                </a:solidFill>
                <a:latin typeface="+mj-lt"/>
                <a:cs typeface="Garamond"/>
              </a:rPr>
              <a:t>Select </a:t>
            </a:r>
            <a:r>
              <a:rPr lang="en-US" sz="2800" b="0" dirty="0">
                <a:solidFill>
                  <a:schemeClr val="accent2">
                    <a:lumMod val="50000"/>
                  </a:schemeClr>
                </a:solidFill>
                <a:latin typeface="+mj-lt"/>
                <a:cs typeface="Garamond"/>
              </a:rPr>
              <a:t>a strategy (translate verbal statements into mathematical statements, draw a picture, make a table, etc.) and solve</a:t>
            </a:r>
            <a:r>
              <a:rPr lang="en-US" sz="2800" b="0" dirty="0" smtClean="0">
                <a:solidFill>
                  <a:schemeClr val="accent2">
                    <a:lumMod val="50000"/>
                  </a:schemeClr>
                </a:solidFill>
                <a:latin typeface="+mj-lt"/>
                <a:cs typeface="Garamond"/>
              </a:rPr>
              <a:t>.</a:t>
            </a:r>
            <a:endParaRPr lang="en-US" sz="2800" b="0" dirty="0">
              <a:solidFill>
                <a:schemeClr val="accent2">
                  <a:lumMod val="50000"/>
                </a:schemeClr>
              </a:solidFill>
              <a:latin typeface="+mj-lt"/>
              <a:cs typeface="Garamond"/>
            </a:endParaRPr>
          </a:p>
          <a:p>
            <a:pPr marL="816293" lvl="1" indent="-514350">
              <a:spcBef>
                <a:spcPts val="0"/>
              </a:spcBef>
              <a:spcAft>
                <a:spcPts val="1200"/>
              </a:spcAft>
              <a:buClr>
                <a:srgbClr val="C00000"/>
              </a:buClr>
              <a:buFont typeface="+mj-lt"/>
              <a:buAutoNum type="alphaLcPeriod"/>
            </a:pPr>
            <a:r>
              <a:rPr lang="en-US" sz="2800" b="0" dirty="0" smtClean="0">
                <a:solidFill>
                  <a:schemeClr val="accent2">
                    <a:lumMod val="50000"/>
                  </a:schemeClr>
                </a:solidFill>
                <a:latin typeface="+mj-lt"/>
                <a:cs typeface="Garamond"/>
              </a:rPr>
              <a:t>NOTE</a:t>
            </a:r>
            <a:r>
              <a:rPr lang="en-US" sz="2800" b="0" dirty="0">
                <a:solidFill>
                  <a:schemeClr val="accent2">
                    <a:lumMod val="50000"/>
                  </a:schemeClr>
                </a:solidFill>
                <a:latin typeface="+mj-lt"/>
                <a:cs typeface="Garamond"/>
              </a:rPr>
              <a:t>: C</a:t>
            </a:r>
            <a:r>
              <a:rPr lang="en-US" sz="2800" b="0" dirty="0" smtClean="0">
                <a:solidFill>
                  <a:schemeClr val="accent2">
                    <a:lumMod val="50000"/>
                  </a:schemeClr>
                </a:solidFill>
                <a:latin typeface="+mj-lt"/>
                <a:cs typeface="Garamond"/>
              </a:rPr>
              <a:t>ompare </a:t>
            </a:r>
            <a:r>
              <a:rPr lang="en-US" sz="2800" b="0" dirty="0">
                <a:solidFill>
                  <a:schemeClr val="accent2">
                    <a:lumMod val="50000"/>
                  </a:schemeClr>
                </a:solidFill>
                <a:latin typeface="+mj-lt"/>
                <a:cs typeface="Garamond"/>
              </a:rPr>
              <a:t>this to the estimation to determine the reasonableness of their answer. </a:t>
            </a:r>
          </a:p>
          <a:p>
            <a:pPr marL="759143" lvl="1" indent="-457200">
              <a:spcBef>
                <a:spcPts val="0"/>
              </a:spcBef>
              <a:spcAft>
                <a:spcPts val="1200"/>
              </a:spcAft>
              <a:buClr>
                <a:srgbClr val="C00000"/>
              </a:buClr>
              <a:buFont typeface="+mj-lt"/>
              <a:buAutoNum type="alphaLcPeriod"/>
            </a:pPr>
            <a:endParaRPr lang="en-US" b="0" dirty="0">
              <a:solidFill>
                <a:schemeClr val="accent2">
                  <a:lumMod val="50000"/>
                </a:schemeClr>
              </a:solidFill>
              <a:latin typeface="+mj-lt"/>
            </a:endParaRPr>
          </a:p>
        </p:txBody>
      </p:sp>
      <p:sp>
        <p:nvSpPr>
          <p:cNvPr id="6" name="TextBox 3"/>
          <p:cNvSpPr txBox="1">
            <a:spLocks noChangeArrowheads="1"/>
          </p:cNvSpPr>
          <p:nvPr/>
        </p:nvSpPr>
        <p:spPr bwMode="auto">
          <a:xfrm>
            <a:off x="990600" y="434975"/>
            <a:ext cx="7086600" cy="707886"/>
          </a:xfrm>
          <a:prstGeom prst="rect">
            <a:avLst/>
          </a:prstGeom>
          <a:noFill/>
          <a:ln w="9525">
            <a:noFill/>
            <a:miter lim="800000"/>
            <a:headEnd/>
            <a:tailEnd/>
          </a:ln>
        </p:spPr>
        <p:txBody>
          <a:bodyPr wrap="square">
            <a:spAutoFit/>
          </a:bodyPr>
          <a:lstStyle/>
          <a:p>
            <a:r>
              <a:rPr lang="en-US" sz="4000" dirty="0" smtClean="0">
                <a:solidFill>
                  <a:srgbClr val="C00000"/>
                </a:solidFill>
                <a:latin typeface="Arial" pitchFamily="34" charset="0"/>
              </a:rPr>
              <a:t>Problem Solving Process</a:t>
            </a:r>
            <a:endParaRPr lang="en-US" sz="4000" dirty="0">
              <a:solidFill>
                <a:srgbClr val="C00000"/>
              </a:solidFill>
              <a:latin typeface="Arial" pitchFamily="34" charset="0"/>
            </a:endParaRPr>
          </a:p>
        </p:txBody>
      </p:sp>
      <p:sp>
        <p:nvSpPr>
          <p:cNvPr id="7" name="Rectangle 6"/>
          <p:cNvSpPr/>
          <p:nvPr/>
        </p:nvSpPr>
        <p:spPr>
          <a:xfrm>
            <a:off x="5419510" y="6488668"/>
            <a:ext cx="2733890" cy="400110"/>
          </a:xfrm>
          <a:prstGeom prst="rect">
            <a:avLst/>
          </a:prstGeom>
        </p:spPr>
        <p:txBody>
          <a:bodyPr wrap="none">
            <a:spAutoFit/>
          </a:bodyPr>
          <a:lstStyle/>
          <a:p>
            <a:pPr marL="514350" indent="-514350">
              <a:spcAft>
                <a:spcPts val="600"/>
              </a:spcAft>
              <a:buClr>
                <a:srgbClr val="C00000"/>
              </a:buClr>
            </a:pPr>
            <a:r>
              <a:rPr lang="en-US" sz="2000" dirty="0" smtClean="0">
                <a:solidFill>
                  <a:schemeClr val="accent2">
                    <a:lumMod val="50000"/>
                  </a:schemeClr>
                </a:solidFill>
                <a:latin typeface="Arial" pitchFamily="34" charset="0"/>
                <a:ea typeface="ＭＳ Ｐゴシック" pitchFamily="34" charset="-128"/>
              </a:rPr>
              <a:t>(Texas &amp; Jones, 2013)</a:t>
            </a:r>
            <a:endParaRPr lang="en-US" sz="2000" dirty="0">
              <a:solidFill>
                <a:schemeClr val="accent2">
                  <a:lumMod val="50000"/>
                </a:schemeClr>
              </a:solidFill>
              <a:latin typeface="Arial" pitchFamily="34" charset="0"/>
              <a:ea typeface="ＭＳ Ｐゴシック" pitchFamily="34" charset="-128"/>
            </a:endParaRPr>
          </a:p>
        </p:txBody>
      </p:sp>
    </p:spTree>
    <p:extLst>
      <p:ext uri="{BB962C8B-B14F-4D97-AF65-F5344CB8AC3E}">
        <p14:creationId xmlns:p14="http://schemas.microsoft.com/office/powerpoint/2010/main" val="12399234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90600" y="1371600"/>
            <a:ext cx="7842610" cy="4737866"/>
          </a:xfrm>
        </p:spPr>
        <p:txBody>
          <a:bodyPr>
            <a:normAutofit/>
          </a:bodyPr>
          <a:lstStyle/>
          <a:p>
            <a:pPr marL="514350" indent="-514350">
              <a:spcBef>
                <a:spcPts val="0"/>
              </a:spcBef>
              <a:spcAft>
                <a:spcPts val="1200"/>
              </a:spcAft>
              <a:buClr>
                <a:srgbClr val="C00000"/>
              </a:buClr>
              <a:buFont typeface="+mj-lt"/>
              <a:buAutoNum type="arabicPeriod" startAt="5"/>
            </a:pPr>
            <a:r>
              <a:rPr lang="en-US" sz="2800" b="0" dirty="0" smtClean="0">
                <a:solidFill>
                  <a:srgbClr val="C00000"/>
                </a:solidFill>
                <a:latin typeface="+mj-lt"/>
                <a:cs typeface="Garamond"/>
              </a:rPr>
              <a:t>Check </a:t>
            </a:r>
            <a:endParaRPr lang="en-US" sz="2800" b="0" dirty="0">
              <a:solidFill>
                <a:srgbClr val="C00000"/>
              </a:solidFill>
              <a:latin typeface="+mj-lt"/>
              <a:cs typeface="Garamond"/>
            </a:endParaRPr>
          </a:p>
          <a:p>
            <a:pPr marL="816293" lvl="1" indent="-514350">
              <a:spcBef>
                <a:spcPts val="0"/>
              </a:spcBef>
              <a:spcAft>
                <a:spcPts val="1200"/>
              </a:spcAft>
              <a:buClr>
                <a:srgbClr val="C00000"/>
              </a:buClr>
              <a:buFont typeface="+mj-lt"/>
              <a:buAutoNum type="alphaLcPeriod"/>
            </a:pPr>
            <a:r>
              <a:rPr lang="en-US" sz="2800" b="0" dirty="0">
                <a:solidFill>
                  <a:schemeClr val="accent2">
                    <a:lumMod val="50000"/>
                  </a:schemeClr>
                </a:solidFill>
                <a:latin typeface="+mj-lt"/>
                <a:cs typeface="Garamond"/>
              </a:rPr>
              <a:t>C</a:t>
            </a:r>
            <a:r>
              <a:rPr lang="en-US" sz="2800" b="0" dirty="0" smtClean="0">
                <a:solidFill>
                  <a:schemeClr val="accent2">
                    <a:lumMod val="50000"/>
                  </a:schemeClr>
                </a:solidFill>
                <a:latin typeface="+mj-lt"/>
                <a:cs typeface="Garamond"/>
              </a:rPr>
              <a:t>heck your answer </a:t>
            </a:r>
            <a:r>
              <a:rPr lang="en-US" sz="2800" b="0" dirty="0">
                <a:solidFill>
                  <a:schemeClr val="accent2">
                    <a:lumMod val="50000"/>
                  </a:schemeClr>
                </a:solidFill>
                <a:latin typeface="+mj-lt"/>
                <a:cs typeface="Garamond"/>
              </a:rPr>
              <a:t>by substitution or by using another method to justify</a:t>
            </a:r>
            <a:r>
              <a:rPr lang="en-US" sz="2800" b="0" dirty="0" smtClean="0">
                <a:solidFill>
                  <a:schemeClr val="accent2">
                    <a:lumMod val="50000"/>
                  </a:schemeClr>
                </a:solidFill>
                <a:latin typeface="+mj-lt"/>
                <a:cs typeface="Garamond"/>
              </a:rPr>
              <a:t>.</a:t>
            </a:r>
            <a:endParaRPr lang="en-US" sz="2800" b="0" dirty="0">
              <a:solidFill>
                <a:schemeClr val="accent2">
                  <a:lumMod val="50000"/>
                </a:schemeClr>
              </a:solidFill>
              <a:latin typeface="+mj-lt"/>
              <a:cs typeface="Garamond"/>
            </a:endParaRPr>
          </a:p>
          <a:p>
            <a:pPr marL="816293" lvl="1" indent="-514350">
              <a:spcBef>
                <a:spcPts val="0"/>
              </a:spcBef>
              <a:spcAft>
                <a:spcPts val="1200"/>
              </a:spcAft>
              <a:buClr>
                <a:srgbClr val="C00000"/>
              </a:buClr>
              <a:buFont typeface="+mj-lt"/>
              <a:buAutoNum type="alphaLcPeriod"/>
            </a:pPr>
            <a:r>
              <a:rPr lang="en-US" sz="2800" b="0" dirty="0" smtClean="0">
                <a:solidFill>
                  <a:schemeClr val="accent2">
                    <a:lumMod val="50000"/>
                  </a:schemeClr>
                </a:solidFill>
                <a:latin typeface="+mj-lt"/>
                <a:cs typeface="Garamond"/>
              </a:rPr>
              <a:t>NOTE</a:t>
            </a:r>
            <a:r>
              <a:rPr lang="en-US" sz="2800" b="0" dirty="0">
                <a:solidFill>
                  <a:schemeClr val="accent2">
                    <a:lumMod val="50000"/>
                  </a:schemeClr>
                </a:solidFill>
                <a:latin typeface="+mj-lt"/>
                <a:cs typeface="Garamond"/>
              </a:rPr>
              <a:t>: Once the answer has been checked, write the answer in the blank from </a:t>
            </a:r>
            <a:r>
              <a:rPr lang="en-US" sz="2800" b="0" dirty="0" smtClean="0">
                <a:solidFill>
                  <a:schemeClr val="accent2">
                    <a:lumMod val="50000"/>
                  </a:schemeClr>
                </a:solidFill>
                <a:latin typeface="+mj-lt"/>
                <a:cs typeface="Garamond"/>
              </a:rPr>
              <a:t>Step </a:t>
            </a:r>
            <a:r>
              <a:rPr lang="en-US" sz="2800" b="0" dirty="0">
                <a:solidFill>
                  <a:schemeClr val="accent2">
                    <a:lumMod val="50000"/>
                  </a:schemeClr>
                </a:solidFill>
                <a:latin typeface="+mj-lt"/>
                <a:cs typeface="Garamond"/>
              </a:rPr>
              <a:t>#1.</a:t>
            </a:r>
          </a:p>
          <a:p>
            <a:pPr marL="816293" lvl="1" indent="-514350">
              <a:spcBef>
                <a:spcPts val="0"/>
              </a:spcBef>
              <a:spcAft>
                <a:spcPts val="1200"/>
              </a:spcAft>
              <a:buClr>
                <a:srgbClr val="C00000"/>
              </a:buClr>
              <a:buFont typeface="+mj-lt"/>
              <a:buAutoNum type="alphaLcPeriod"/>
            </a:pPr>
            <a:endParaRPr lang="en-US" sz="2800" b="0" dirty="0">
              <a:solidFill>
                <a:schemeClr val="accent2">
                  <a:lumMod val="50000"/>
                </a:schemeClr>
              </a:solidFill>
              <a:latin typeface="+mj-lt"/>
            </a:endParaRPr>
          </a:p>
          <a:p>
            <a:pPr marL="759143" lvl="1" indent="-457200">
              <a:spcBef>
                <a:spcPts val="0"/>
              </a:spcBef>
              <a:spcAft>
                <a:spcPts val="1200"/>
              </a:spcAft>
              <a:buClr>
                <a:srgbClr val="C00000"/>
              </a:buClr>
              <a:buFont typeface="+mj-lt"/>
              <a:buAutoNum type="alphaLcPeriod"/>
            </a:pPr>
            <a:endParaRPr lang="en-US" b="0" dirty="0">
              <a:solidFill>
                <a:schemeClr val="accent2">
                  <a:lumMod val="50000"/>
                </a:schemeClr>
              </a:solidFill>
              <a:latin typeface="+mj-lt"/>
            </a:endParaRPr>
          </a:p>
        </p:txBody>
      </p:sp>
      <p:sp>
        <p:nvSpPr>
          <p:cNvPr id="6" name="TextBox 3"/>
          <p:cNvSpPr txBox="1">
            <a:spLocks noChangeArrowheads="1"/>
          </p:cNvSpPr>
          <p:nvPr/>
        </p:nvSpPr>
        <p:spPr bwMode="auto">
          <a:xfrm>
            <a:off x="990600" y="434975"/>
            <a:ext cx="7086600" cy="707886"/>
          </a:xfrm>
          <a:prstGeom prst="rect">
            <a:avLst/>
          </a:prstGeom>
          <a:noFill/>
          <a:ln w="9525">
            <a:noFill/>
            <a:miter lim="800000"/>
            <a:headEnd/>
            <a:tailEnd/>
          </a:ln>
        </p:spPr>
        <p:txBody>
          <a:bodyPr wrap="square">
            <a:spAutoFit/>
          </a:bodyPr>
          <a:lstStyle/>
          <a:p>
            <a:r>
              <a:rPr lang="en-US" sz="4000" dirty="0" smtClean="0">
                <a:solidFill>
                  <a:srgbClr val="C00000"/>
                </a:solidFill>
                <a:latin typeface="Arial" pitchFamily="34" charset="0"/>
              </a:rPr>
              <a:t>Problem Solving Process</a:t>
            </a:r>
            <a:endParaRPr lang="en-US" sz="4000" dirty="0">
              <a:solidFill>
                <a:srgbClr val="C00000"/>
              </a:solidFill>
              <a:latin typeface="Arial" pitchFamily="34" charset="0"/>
            </a:endParaRPr>
          </a:p>
        </p:txBody>
      </p:sp>
      <p:sp>
        <p:nvSpPr>
          <p:cNvPr id="7" name="Title 3"/>
          <p:cNvSpPr txBox="1">
            <a:spLocks/>
          </p:cNvSpPr>
          <p:nvPr/>
        </p:nvSpPr>
        <p:spPr bwMode="auto">
          <a:xfrm>
            <a:off x="990600" y="4876800"/>
            <a:ext cx="8151628" cy="1470025"/>
          </a:xfrm>
          <a:prstGeom prst="rect">
            <a:avLst/>
          </a:prstGeom>
          <a:no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rgbClr val="40347C"/>
                </a:solidFill>
                <a:latin typeface="+mj-lt"/>
                <a:ea typeface="+mj-ea"/>
                <a:cs typeface="+mj-cs"/>
              </a:defRPr>
            </a:lvl1pPr>
            <a:lvl2pPr algn="ctr" rtl="0" eaLnBrk="0" fontAlgn="base" hangingPunct="0">
              <a:spcBef>
                <a:spcPct val="0"/>
              </a:spcBef>
              <a:spcAft>
                <a:spcPct val="0"/>
              </a:spcAft>
              <a:defRPr sz="4400" b="1">
                <a:solidFill>
                  <a:srgbClr val="40347C"/>
                </a:solidFill>
                <a:latin typeface="Arial" charset="0"/>
              </a:defRPr>
            </a:lvl2pPr>
            <a:lvl3pPr algn="ctr" rtl="0" eaLnBrk="0" fontAlgn="base" hangingPunct="0">
              <a:spcBef>
                <a:spcPct val="0"/>
              </a:spcBef>
              <a:spcAft>
                <a:spcPct val="0"/>
              </a:spcAft>
              <a:defRPr sz="4400" b="1">
                <a:solidFill>
                  <a:srgbClr val="40347C"/>
                </a:solidFill>
                <a:latin typeface="Arial" charset="0"/>
              </a:defRPr>
            </a:lvl3pPr>
            <a:lvl4pPr algn="ctr" rtl="0" eaLnBrk="0" fontAlgn="base" hangingPunct="0">
              <a:spcBef>
                <a:spcPct val="0"/>
              </a:spcBef>
              <a:spcAft>
                <a:spcPct val="0"/>
              </a:spcAft>
              <a:defRPr sz="4400" b="1">
                <a:solidFill>
                  <a:srgbClr val="40347C"/>
                </a:solidFill>
                <a:latin typeface="Arial" charset="0"/>
              </a:defRPr>
            </a:lvl4pPr>
            <a:lvl5pPr algn="ctr" rtl="0" eaLnBrk="0" fontAlgn="base" hangingPunct="0">
              <a:spcBef>
                <a:spcPct val="0"/>
              </a:spcBef>
              <a:spcAft>
                <a:spcPct val="0"/>
              </a:spcAft>
              <a:defRPr sz="4400" b="1">
                <a:solidFill>
                  <a:srgbClr val="40347C"/>
                </a:solidFill>
                <a:latin typeface="Arial" charset="0"/>
              </a:defRPr>
            </a:lvl5pPr>
            <a:lvl6pPr marL="457200" algn="ctr" rtl="0" eaLnBrk="0" fontAlgn="base" hangingPunct="0">
              <a:spcBef>
                <a:spcPct val="0"/>
              </a:spcBef>
              <a:spcAft>
                <a:spcPct val="0"/>
              </a:spcAft>
              <a:defRPr sz="4400" b="1">
                <a:solidFill>
                  <a:srgbClr val="40347C"/>
                </a:solidFill>
                <a:latin typeface="Arial" charset="0"/>
              </a:defRPr>
            </a:lvl6pPr>
            <a:lvl7pPr marL="914400" algn="ctr" rtl="0" eaLnBrk="0" fontAlgn="base" hangingPunct="0">
              <a:spcBef>
                <a:spcPct val="0"/>
              </a:spcBef>
              <a:spcAft>
                <a:spcPct val="0"/>
              </a:spcAft>
              <a:defRPr sz="4400" b="1">
                <a:solidFill>
                  <a:srgbClr val="40347C"/>
                </a:solidFill>
                <a:latin typeface="Arial" charset="0"/>
              </a:defRPr>
            </a:lvl7pPr>
            <a:lvl8pPr marL="1371600" algn="ctr" rtl="0" eaLnBrk="0" fontAlgn="base" hangingPunct="0">
              <a:spcBef>
                <a:spcPct val="0"/>
              </a:spcBef>
              <a:spcAft>
                <a:spcPct val="0"/>
              </a:spcAft>
              <a:defRPr sz="4400" b="1">
                <a:solidFill>
                  <a:srgbClr val="40347C"/>
                </a:solidFill>
                <a:latin typeface="Arial" charset="0"/>
              </a:defRPr>
            </a:lvl8pPr>
            <a:lvl9pPr marL="1828800" algn="ctr" rtl="0" eaLnBrk="0" fontAlgn="base" hangingPunct="0">
              <a:spcBef>
                <a:spcPct val="0"/>
              </a:spcBef>
              <a:spcAft>
                <a:spcPct val="0"/>
              </a:spcAft>
              <a:defRPr sz="4400" b="1">
                <a:solidFill>
                  <a:srgbClr val="40347C"/>
                </a:solidFill>
                <a:latin typeface="Arial" charset="0"/>
              </a:defRPr>
            </a:lvl9pPr>
          </a:lstStyle>
          <a:p>
            <a:r>
              <a:rPr lang="en-US" sz="5400" kern="0" dirty="0" smtClean="0">
                <a:solidFill>
                  <a:srgbClr val="C00000"/>
                </a:solidFill>
              </a:rPr>
              <a:t>Let’s Practice!</a:t>
            </a:r>
            <a:endParaRPr lang="en-US" sz="5400" kern="0" dirty="0"/>
          </a:p>
        </p:txBody>
      </p:sp>
      <p:sp>
        <p:nvSpPr>
          <p:cNvPr id="8" name="Rectangle 7"/>
          <p:cNvSpPr/>
          <p:nvPr/>
        </p:nvSpPr>
        <p:spPr>
          <a:xfrm>
            <a:off x="5419510" y="6488668"/>
            <a:ext cx="2733890" cy="400110"/>
          </a:xfrm>
          <a:prstGeom prst="rect">
            <a:avLst/>
          </a:prstGeom>
        </p:spPr>
        <p:txBody>
          <a:bodyPr wrap="none">
            <a:spAutoFit/>
          </a:bodyPr>
          <a:lstStyle/>
          <a:p>
            <a:pPr marL="514350" indent="-514350">
              <a:spcAft>
                <a:spcPts val="600"/>
              </a:spcAft>
              <a:buClr>
                <a:srgbClr val="C00000"/>
              </a:buClr>
            </a:pPr>
            <a:r>
              <a:rPr lang="en-US" sz="2000" dirty="0" smtClean="0">
                <a:solidFill>
                  <a:schemeClr val="accent2">
                    <a:lumMod val="50000"/>
                  </a:schemeClr>
                </a:solidFill>
                <a:latin typeface="Arial" pitchFamily="34" charset="0"/>
                <a:ea typeface="ＭＳ Ｐゴシック" pitchFamily="34" charset="-128"/>
              </a:rPr>
              <a:t>(Texas &amp; Jones, 2013)</a:t>
            </a:r>
            <a:endParaRPr lang="en-US" sz="2000" dirty="0">
              <a:solidFill>
                <a:schemeClr val="accent2">
                  <a:lumMod val="50000"/>
                </a:schemeClr>
              </a:solidFill>
              <a:latin typeface="Arial" pitchFamily="34" charset="0"/>
              <a:ea typeface="ＭＳ Ｐゴシック" pitchFamily="34" charset="-128"/>
            </a:endParaRPr>
          </a:p>
        </p:txBody>
      </p:sp>
    </p:spTree>
    <p:extLst>
      <p:ext uri="{BB962C8B-B14F-4D97-AF65-F5344CB8AC3E}">
        <p14:creationId xmlns:p14="http://schemas.microsoft.com/office/powerpoint/2010/main" val="18725722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Box 3"/>
          <p:cNvSpPr txBox="1">
            <a:spLocks noChangeArrowheads="1"/>
          </p:cNvSpPr>
          <p:nvPr/>
        </p:nvSpPr>
        <p:spPr bwMode="auto">
          <a:xfrm>
            <a:off x="990600" y="434975"/>
            <a:ext cx="7086600" cy="707886"/>
          </a:xfrm>
          <a:prstGeom prst="rect">
            <a:avLst/>
          </a:prstGeom>
          <a:noFill/>
          <a:ln w="9525">
            <a:noFill/>
            <a:miter lim="800000"/>
            <a:headEnd/>
            <a:tailEnd/>
          </a:ln>
        </p:spPr>
        <p:txBody>
          <a:bodyPr wrap="square">
            <a:spAutoFit/>
          </a:bodyPr>
          <a:lstStyle/>
          <a:p>
            <a:r>
              <a:rPr lang="en-US" sz="4000" dirty="0" smtClean="0">
                <a:solidFill>
                  <a:srgbClr val="C00000"/>
                </a:solidFill>
                <a:latin typeface="Arial" pitchFamily="34" charset="0"/>
              </a:rPr>
              <a:t>Problem Solving Process</a:t>
            </a:r>
            <a:endParaRPr lang="en-US" sz="4000" dirty="0">
              <a:solidFill>
                <a:srgbClr val="C00000"/>
              </a:solidFill>
              <a:latin typeface="Arial" pitchFamily="34" charset="0"/>
            </a:endParaRPr>
          </a:p>
        </p:txBody>
      </p:sp>
      <p:sp>
        <p:nvSpPr>
          <p:cNvPr id="7173" name="TextBox 4"/>
          <p:cNvSpPr txBox="1">
            <a:spLocks noChangeArrowheads="1"/>
          </p:cNvSpPr>
          <p:nvPr/>
        </p:nvSpPr>
        <p:spPr bwMode="auto">
          <a:xfrm>
            <a:off x="914400" y="1371600"/>
            <a:ext cx="8191500" cy="4893647"/>
          </a:xfrm>
          <a:prstGeom prst="rect">
            <a:avLst/>
          </a:prstGeom>
          <a:noFill/>
          <a:ln w="9525">
            <a:noFill/>
            <a:miter lim="800000"/>
            <a:headEnd/>
            <a:tailEnd/>
          </a:ln>
        </p:spPr>
        <p:txBody>
          <a:bodyPr wrap="square">
            <a:spAutoFit/>
          </a:bodyPr>
          <a:lstStyle/>
          <a:p>
            <a:r>
              <a:rPr lang="en-US" sz="2400" dirty="0">
                <a:solidFill>
                  <a:schemeClr val="accent2">
                    <a:lumMod val="50000"/>
                  </a:schemeClr>
                </a:solidFill>
              </a:rPr>
              <a:t>One night the K</a:t>
            </a:r>
            <a:r>
              <a:rPr lang="en-US" sz="2400" dirty="0" smtClean="0">
                <a:solidFill>
                  <a:schemeClr val="accent2">
                    <a:lumMod val="50000"/>
                  </a:schemeClr>
                </a:solidFill>
              </a:rPr>
              <a:t>ing </a:t>
            </a:r>
            <a:r>
              <a:rPr lang="en-US" sz="2400" dirty="0">
                <a:solidFill>
                  <a:schemeClr val="accent2">
                    <a:lumMod val="50000"/>
                  </a:schemeClr>
                </a:solidFill>
              </a:rPr>
              <a:t>couldn't sleep</a:t>
            </a:r>
            <a:r>
              <a:rPr lang="en-US" sz="2400" dirty="0" smtClean="0">
                <a:solidFill>
                  <a:schemeClr val="accent2">
                    <a:lumMod val="50000"/>
                  </a:schemeClr>
                </a:solidFill>
              </a:rPr>
              <a:t>,</a:t>
            </a:r>
          </a:p>
          <a:p>
            <a:r>
              <a:rPr lang="en-US" sz="2400" dirty="0" smtClean="0">
                <a:solidFill>
                  <a:schemeClr val="accent2">
                    <a:lumMod val="50000"/>
                  </a:schemeClr>
                </a:solidFill>
              </a:rPr>
              <a:t>so </a:t>
            </a:r>
            <a:r>
              <a:rPr lang="en-US" sz="2400" dirty="0">
                <a:solidFill>
                  <a:schemeClr val="accent2">
                    <a:lumMod val="50000"/>
                  </a:schemeClr>
                </a:solidFill>
              </a:rPr>
              <a:t>he went down into the </a:t>
            </a:r>
            <a:r>
              <a:rPr lang="en-US" sz="2400" dirty="0" smtClean="0">
                <a:solidFill>
                  <a:schemeClr val="accent2">
                    <a:lumMod val="50000"/>
                  </a:schemeClr>
                </a:solidFill>
              </a:rPr>
              <a:t>royal </a:t>
            </a:r>
          </a:p>
          <a:p>
            <a:r>
              <a:rPr lang="en-US" sz="2400" dirty="0" smtClean="0">
                <a:solidFill>
                  <a:schemeClr val="accent2">
                    <a:lumMod val="50000"/>
                  </a:schemeClr>
                </a:solidFill>
              </a:rPr>
              <a:t>kitchen</a:t>
            </a:r>
            <a:r>
              <a:rPr lang="en-US" sz="2400" dirty="0">
                <a:solidFill>
                  <a:schemeClr val="accent2">
                    <a:lumMod val="50000"/>
                  </a:schemeClr>
                </a:solidFill>
              </a:rPr>
              <a:t>, where he found a bowl </a:t>
            </a:r>
            <a:endParaRPr lang="en-US" sz="2400" dirty="0" smtClean="0">
              <a:solidFill>
                <a:schemeClr val="accent2">
                  <a:lumMod val="50000"/>
                </a:schemeClr>
              </a:solidFill>
            </a:endParaRPr>
          </a:p>
          <a:p>
            <a:r>
              <a:rPr lang="en-US" sz="2400" dirty="0" smtClean="0">
                <a:solidFill>
                  <a:schemeClr val="accent2">
                    <a:lumMod val="50000"/>
                  </a:schemeClr>
                </a:solidFill>
              </a:rPr>
              <a:t>full </a:t>
            </a:r>
            <a:r>
              <a:rPr lang="en-US" sz="2400" dirty="0">
                <a:solidFill>
                  <a:schemeClr val="accent2">
                    <a:lumMod val="50000"/>
                  </a:schemeClr>
                </a:solidFill>
              </a:rPr>
              <a:t>of mangoes. </a:t>
            </a:r>
            <a:r>
              <a:rPr lang="en-US" sz="2400" dirty="0" smtClean="0">
                <a:solidFill>
                  <a:schemeClr val="accent2">
                    <a:lumMod val="50000"/>
                  </a:schemeClr>
                </a:solidFill>
              </a:rPr>
              <a:t>Being </a:t>
            </a:r>
            <a:r>
              <a:rPr lang="en-US" sz="2400" dirty="0">
                <a:solidFill>
                  <a:schemeClr val="accent2">
                    <a:lumMod val="50000"/>
                  </a:schemeClr>
                </a:solidFill>
              </a:rPr>
              <a:t>hungry, </a:t>
            </a:r>
            <a:endParaRPr lang="en-US" sz="2400" dirty="0" smtClean="0">
              <a:solidFill>
                <a:schemeClr val="accent2">
                  <a:lumMod val="50000"/>
                </a:schemeClr>
              </a:solidFill>
            </a:endParaRPr>
          </a:p>
          <a:p>
            <a:r>
              <a:rPr lang="en-US" sz="2400" dirty="0" smtClean="0">
                <a:solidFill>
                  <a:schemeClr val="accent2">
                    <a:lumMod val="50000"/>
                  </a:schemeClr>
                </a:solidFill>
              </a:rPr>
              <a:t>he </a:t>
            </a:r>
            <a:r>
              <a:rPr lang="en-US" sz="2400" dirty="0">
                <a:solidFill>
                  <a:schemeClr val="accent2">
                    <a:lumMod val="50000"/>
                  </a:schemeClr>
                </a:solidFill>
              </a:rPr>
              <a:t>took 1/6 of the mangoes. </a:t>
            </a:r>
            <a:endParaRPr lang="en-US" sz="2400" dirty="0" smtClean="0">
              <a:solidFill>
                <a:schemeClr val="accent2">
                  <a:lumMod val="50000"/>
                </a:schemeClr>
              </a:solidFill>
            </a:endParaRPr>
          </a:p>
          <a:p>
            <a:endParaRPr lang="en-US" sz="2400" dirty="0">
              <a:solidFill>
                <a:schemeClr val="accent2">
                  <a:lumMod val="50000"/>
                </a:schemeClr>
              </a:solidFill>
            </a:endParaRPr>
          </a:p>
          <a:p>
            <a:r>
              <a:rPr lang="en-US" sz="2400" dirty="0" smtClean="0">
                <a:solidFill>
                  <a:schemeClr val="accent2">
                    <a:lumMod val="50000"/>
                  </a:schemeClr>
                </a:solidFill>
              </a:rPr>
              <a:t>Later </a:t>
            </a:r>
            <a:r>
              <a:rPr lang="en-US" sz="2400" dirty="0">
                <a:solidFill>
                  <a:schemeClr val="accent2">
                    <a:lumMod val="50000"/>
                  </a:schemeClr>
                </a:solidFill>
              </a:rPr>
              <a:t>that same night, the Queen was hungry and couldn't sleep. She, too, found the mangoes and took 1/5 of what the King had left. </a:t>
            </a:r>
          </a:p>
          <a:p>
            <a:endParaRPr lang="en-US" sz="2400" dirty="0" smtClean="0">
              <a:solidFill>
                <a:schemeClr val="accent2">
                  <a:lumMod val="50000"/>
                </a:schemeClr>
              </a:solidFill>
            </a:endParaRPr>
          </a:p>
          <a:p>
            <a:r>
              <a:rPr lang="en-US" sz="2400" dirty="0" smtClean="0">
                <a:solidFill>
                  <a:schemeClr val="accent2">
                    <a:lumMod val="50000"/>
                  </a:schemeClr>
                </a:solidFill>
              </a:rPr>
              <a:t>Still </a:t>
            </a:r>
            <a:r>
              <a:rPr lang="en-US" sz="2400" dirty="0">
                <a:solidFill>
                  <a:schemeClr val="accent2">
                    <a:lumMod val="50000"/>
                  </a:schemeClr>
                </a:solidFill>
              </a:rPr>
              <a:t>later, the first Prince awoke, went to the kitchen, and ate 1/4 of the remaining mangoes. </a:t>
            </a:r>
            <a:endParaRPr lang="en-US" sz="2400" dirty="0" smtClean="0">
              <a:solidFill>
                <a:schemeClr val="accent2">
                  <a:lumMod val="50000"/>
                </a:schemeClr>
              </a:solidFill>
            </a:endParaRPr>
          </a:p>
          <a:p>
            <a:endParaRPr lang="en-US" sz="2400" dirty="0">
              <a:solidFill>
                <a:schemeClr val="accent2">
                  <a:lumMod val="50000"/>
                </a:schemeClr>
              </a:solidFill>
            </a:endParaRPr>
          </a:p>
        </p:txBody>
      </p:sp>
      <p:pic>
        <p:nvPicPr>
          <p:cNvPr id="2050" name="Picture 2" descr="http://ts1.mm.bing.net/th?id=JN.SzaXqw8diyE6sBweYzaV6w&amp;pid=15.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1408171"/>
            <a:ext cx="2857500" cy="203596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6421092" y="6488668"/>
            <a:ext cx="1808508" cy="400110"/>
          </a:xfrm>
          <a:prstGeom prst="rect">
            <a:avLst/>
          </a:prstGeom>
        </p:spPr>
        <p:txBody>
          <a:bodyPr wrap="none">
            <a:spAutoFit/>
          </a:bodyPr>
          <a:lstStyle/>
          <a:p>
            <a:pPr marL="514350" indent="-514350">
              <a:spcAft>
                <a:spcPts val="600"/>
              </a:spcAft>
              <a:buClr>
                <a:srgbClr val="C00000"/>
              </a:buClr>
            </a:pPr>
            <a:r>
              <a:rPr lang="en-US" sz="2000" dirty="0" smtClean="0">
                <a:solidFill>
                  <a:schemeClr val="accent2">
                    <a:lumMod val="50000"/>
                  </a:schemeClr>
                </a:solidFill>
                <a:latin typeface="Arial" pitchFamily="34" charset="0"/>
                <a:ea typeface="ＭＳ Ｐゴシック" pitchFamily="34" charset="-128"/>
              </a:rPr>
              <a:t>(NCTM, 2008)</a:t>
            </a:r>
            <a:endParaRPr lang="en-US" sz="2000" dirty="0">
              <a:solidFill>
                <a:schemeClr val="accent2">
                  <a:lumMod val="50000"/>
                </a:schemeClr>
              </a:solidFill>
              <a:latin typeface="Arial" pitchFamily="34" charset="0"/>
              <a:ea typeface="ＭＳ Ｐゴシック" pitchFamily="34" charset="-128"/>
            </a:endParaRPr>
          </a:p>
        </p:txBody>
      </p:sp>
    </p:spTree>
    <p:extLst>
      <p:ext uri="{BB962C8B-B14F-4D97-AF65-F5344CB8AC3E}">
        <p14:creationId xmlns:p14="http://schemas.microsoft.com/office/powerpoint/2010/main" val="8848680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Box 3"/>
          <p:cNvSpPr txBox="1">
            <a:spLocks noChangeArrowheads="1"/>
          </p:cNvSpPr>
          <p:nvPr/>
        </p:nvSpPr>
        <p:spPr bwMode="auto">
          <a:xfrm>
            <a:off x="990600" y="434975"/>
            <a:ext cx="7086600" cy="707886"/>
          </a:xfrm>
          <a:prstGeom prst="rect">
            <a:avLst/>
          </a:prstGeom>
          <a:noFill/>
          <a:ln w="9525">
            <a:noFill/>
            <a:miter lim="800000"/>
            <a:headEnd/>
            <a:tailEnd/>
          </a:ln>
        </p:spPr>
        <p:txBody>
          <a:bodyPr wrap="square">
            <a:spAutoFit/>
          </a:bodyPr>
          <a:lstStyle/>
          <a:p>
            <a:r>
              <a:rPr lang="en-US" sz="4000" dirty="0" smtClean="0">
                <a:solidFill>
                  <a:srgbClr val="C00000"/>
                </a:solidFill>
                <a:latin typeface="Arial" pitchFamily="34" charset="0"/>
              </a:rPr>
              <a:t>Problem Solving Process</a:t>
            </a:r>
            <a:endParaRPr lang="en-US" sz="4000" dirty="0">
              <a:solidFill>
                <a:srgbClr val="C00000"/>
              </a:solidFill>
              <a:latin typeface="Arial" pitchFamily="34" charset="0"/>
            </a:endParaRPr>
          </a:p>
        </p:txBody>
      </p:sp>
      <p:sp>
        <p:nvSpPr>
          <p:cNvPr id="7173" name="TextBox 4"/>
          <p:cNvSpPr txBox="1">
            <a:spLocks noChangeArrowheads="1"/>
          </p:cNvSpPr>
          <p:nvPr/>
        </p:nvSpPr>
        <p:spPr bwMode="auto">
          <a:xfrm>
            <a:off x="914400" y="1371600"/>
            <a:ext cx="8191500" cy="3046988"/>
          </a:xfrm>
          <a:prstGeom prst="rect">
            <a:avLst/>
          </a:prstGeom>
          <a:noFill/>
          <a:ln w="9525">
            <a:noFill/>
            <a:miter lim="800000"/>
            <a:headEnd/>
            <a:tailEnd/>
          </a:ln>
        </p:spPr>
        <p:txBody>
          <a:bodyPr wrap="square">
            <a:spAutoFit/>
          </a:bodyPr>
          <a:lstStyle/>
          <a:p>
            <a:r>
              <a:rPr lang="en-US" sz="2400" dirty="0">
                <a:solidFill>
                  <a:schemeClr val="accent2">
                    <a:lumMod val="50000"/>
                  </a:schemeClr>
                </a:solidFill>
              </a:rPr>
              <a:t>Even </a:t>
            </a:r>
            <a:r>
              <a:rPr lang="en-US" sz="2400" dirty="0" smtClean="0">
                <a:solidFill>
                  <a:schemeClr val="accent2">
                    <a:lumMod val="50000"/>
                  </a:schemeClr>
                </a:solidFill>
              </a:rPr>
              <a:t>later, </a:t>
            </a:r>
            <a:r>
              <a:rPr lang="en-US" sz="2400" dirty="0">
                <a:solidFill>
                  <a:schemeClr val="accent2">
                    <a:lumMod val="50000"/>
                  </a:schemeClr>
                </a:solidFill>
              </a:rPr>
              <a:t>the second Prince, ate </a:t>
            </a:r>
            <a:endParaRPr lang="en-US" sz="2400" dirty="0" smtClean="0">
              <a:solidFill>
                <a:schemeClr val="accent2">
                  <a:lumMod val="50000"/>
                </a:schemeClr>
              </a:solidFill>
            </a:endParaRPr>
          </a:p>
          <a:p>
            <a:r>
              <a:rPr lang="en-US" sz="2400" dirty="0" smtClean="0">
                <a:solidFill>
                  <a:schemeClr val="accent2">
                    <a:lumMod val="50000"/>
                  </a:schemeClr>
                </a:solidFill>
              </a:rPr>
              <a:t>1/3 </a:t>
            </a:r>
            <a:r>
              <a:rPr lang="en-US" sz="2400" dirty="0">
                <a:solidFill>
                  <a:schemeClr val="accent2">
                    <a:lumMod val="50000"/>
                  </a:schemeClr>
                </a:solidFill>
              </a:rPr>
              <a:t>of what was then left. </a:t>
            </a:r>
          </a:p>
          <a:p>
            <a:endParaRPr lang="en-US" sz="2400" dirty="0" smtClean="0">
              <a:solidFill>
                <a:schemeClr val="accent2">
                  <a:lumMod val="50000"/>
                </a:schemeClr>
              </a:solidFill>
            </a:endParaRPr>
          </a:p>
          <a:p>
            <a:r>
              <a:rPr lang="en-US" sz="2400" dirty="0" smtClean="0">
                <a:solidFill>
                  <a:schemeClr val="accent2">
                    <a:lumMod val="50000"/>
                  </a:schemeClr>
                </a:solidFill>
              </a:rPr>
              <a:t>Finally</a:t>
            </a:r>
            <a:r>
              <a:rPr lang="en-US" sz="2400" dirty="0">
                <a:solidFill>
                  <a:schemeClr val="accent2">
                    <a:lumMod val="50000"/>
                  </a:schemeClr>
                </a:solidFill>
              </a:rPr>
              <a:t>, the third Prince ate 1/2 of </a:t>
            </a:r>
            <a:r>
              <a:rPr lang="en-US" sz="2400" dirty="0" smtClean="0">
                <a:solidFill>
                  <a:schemeClr val="accent2">
                    <a:lumMod val="50000"/>
                  </a:schemeClr>
                </a:solidFill>
              </a:rPr>
              <a:t>what</a:t>
            </a:r>
          </a:p>
          <a:p>
            <a:r>
              <a:rPr lang="en-US" sz="2400" dirty="0" smtClean="0">
                <a:solidFill>
                  <a:schemeClr val="accent2">
                    <a:lumMod val="50000"/>
                  </a:schemeClr>
                </a:solidFill>
              </a:rPr>
              <a:t>was </a:t>
            </a:r>
            <a:r>
              <a:rPr lang="en-US" sz="2400" dirty="0">
                <a:solidFill>
                  <a:schemeClr val="accent2">
                    <a:lumMod val="50000"/>
                  </a:schemeClr>
                </a:solidFill>
              </a:rPr>
              <a:t>left, leaving only three mangoes </a:t>
            </a:r>
            <a:endParaRPr lang="en-US" sz="2400" dirty="0" smtClean="0">
              <a:solidFill>
                <a:schemeClr val="accent2">
                  <a:lumMod val="50000"/>
                </a:schemeClr>
              </a:solidFill>
            </a:endParaRPr>
          </a:p>
          <a:p>
            <a:r>
              <a:rPr lang="en-US" sz="2400" dirty="0" smtClean="0">
                <a:solidFill>
                  <a:schemeClr val="accent2">
                    <a:lumMod val="50000"/>
                  </a:schemeClr>
                </a:solidFill>
              </a:rPr>
              <a:t>for </a:t>
            </a:r>
            <a:r>
              <a:rPr lang="en-US" sz="2400" dirty="0">
                <a:solidFill>
                  <a:schemeClr val="accent2">
                    <a:lumMod val="50000"/>
                  </a:schemeClr>
                </a:solidFill>
              </a:rPr>
              <a:t>the servants. </a:t>
            </a:r>
          </a:p>
          <a:p>
            <a:endParaRPr lang="en-US" sz="2400" dirty="0" smtClean="0">
              <a:solidFill>
                <a:schemeClr val="accent2">
                  <a:lumMod val="50000"/>
                </a:schemeClr>
              </a:solidFill>
            </a:endParaRPr>
          </a:p>
          <a:p>
            <a:r>
              <a:rPr lang="en-US" sz="2400" dirty="0" smtClean="0">
                <a:solidFill>
                  <a:schemeClr val="accent2">
                    <a:lumMod val="50000"/>
                  </a:schemeClr>
                </a:solidFill>
              </a:rPr>
              <a:t>How </a:t>
            </a:r>
            <a:r>
              <a:rPr lang="en-US" sz="2400" dirty="0">
                <a:solidFill>
                  <a:schemeClr val="accent2">
                    <a:lumMod val="50000"/>
                  </a:schemeClr>
                </a:solidFill>
              </a:rPr>
              <a:t>many mangoes were originally in the bowl? </a:t>
            </a:r>
          </a:p>
        </p:txBody>
      </p:sp>
      <p:pic>
        <p:nvPicPr>
          <p:cNvPr id="2050" name="Picture 2" descr="http://ts1.mm.bing.net/th?id=JN.SzaXqw8diyE6sBweYzaV6w&amp;pid=15.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1408171"/>
            <a:ext cx="2857500" cy="203596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6421092" y="6488668"/>
            <a:ext cx="1808508" cy="400110"/>
          </a:xfrm>
          <a:prstGeom prst="rect">
            <a:avLst/>
          </a:prstGeom>
        </p:spPr>
        <p:txBody>
          <a:bodyPr wrap="none">
            <a:spAutoFit/>
          </a:bodyPr>
          <a:lstStyle/>
          <a:p>
            <a:pPr marL="514350" indent="-514350">
              <a:spcAft>
                <a:spcPts val="600"/>
              </a:spcAft>
              <a:buClr>
                <a:srgbClr val="C00000"/>
              </a:buClr>
            </a:pPr>
            <a:r>
              <a:rPr lang="en-US" sz="2000" dirty="0" smtClean="0">
                <a:solidFill>
                  <a:schemeClr val="accent2">
                    <a:lumMod val="50000"/>
                  </a:schemeClr>
                </a:solidFill>
                <a:latin typeface="Arial" pitchFamily="34" charset="0"/>
                <a:ea typeface="ＭＳ Ｐゴシック" pitchFamily="34" charset="-128"/>
              </a:rPr>
              <a:t>(NCTM, 2008)</a:t>
            </a:r>
            <a:endParaRPr lang="en-US" sz="2000" dirty="0">
              <a:solidFill>
                <a:schemeClr val="accent2">
                  <a:lumMod val="50000"/>
                </a:schemeClr>
              </a:solidFill>
              <a:latin typeface="Arial" pitchFamily="34" charset="0"/>
              <a:ea typeface="ＭＳ Ｐゴシック" pitchFamily="34" charset="-128"/>
            </a:endParaRPr>
          </a:p>
        </p:txBody>
      </p:sp>
    </p:spTree>
    <p:extLst>
      <p:ext uri="{BB962C8B-B14F-4D97-AF65-F5344CB8AC3E}">
        <p14:creationId xmlns:p14="http://schemas.microsoft.com/office/powerpoint/2010/main" val="34134711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Box 3"/>
          <p:cNvSpPr txBox="1">
            <a:spLocks noChangeArrowheads="1"/>
          </p:cNvSpPr>
          <p:nvPr/>
        </p:nvSpPr>
        <p:spPr bwMode="auto">
          <a:xfrm>
            <a:off x="990600" y="434975"/>
            <a:ext cx="7086600" cy="707886"/>
          </a:xfrm>
          <a:prstGeom prst="rect">
            <a:avLst/>
          </a:prstGeom>
          <a:noFill/>
          <a:ln w="9525">
            <a:noFill/>
            <a:miter lim="800000"/>
            <a:headEnd/>
            <a:tailEnd/>
          </a:ln>
        </p:spPr>
        <p:txBody>
          <a:bodyPr wrap="square">
            <a:spAutoFit/>
          </a:bodyPr>
          <a:lstStyle/>
          <a:p>
            <a:r>
              <a:rPr lang="en-US" sz="4000" dirty="0" smtClean="0">
                <a:solidFill>
                  <a:srgbClr val="C00000"/>
                </a:solidFill>
                <a:latin typeface="Arial" pitchFamily="34" charset="0"/>
              </a:rPr>
              <a:t>Problem Solving Process</a:t>
            </a:r>
            <a:endParaRPr lang="en-US" sz="4000" dirty="0">
              <a:solidFill>
                <a:srgbClr val="C00000"/>
              </a:solidFill>
              <a:latin typeface="Arial" pitchFamily="34" charset="0"/>
            </a:endParaRPr>
          </a:p>
        </p:txBody>
      </p:sp>
      <p:sp>
        <p:nvSpPr>
          <p:cNvPr id="2" name="AutoShape 2" descr="https://photos-1.dropbox.com/t/2/AABh6ZKE3Stkez4V4B-ZGfMGN0bINg06MuRZUupIFztZPg/12/26438468/jpeg/32x32/1/_/1/2/2014-05-29%2009.04.48.jpg/CMTWzQwgASACIAMgBCAFIAYgBygBKAIoBw/6Ag4c4f-gA72TDYUSuLSnVQ6rfm5TcwtxO0AZG6LSY0?size=1024x768&amp;size_mode=2"/>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4" descr="https://photos-1.dropbox.com/t/2/AABh6ZKE3Stkez4V4B-ZGfMGN0bINg06MuRZUupIFztZPg/12/26438468/jpeg/32x32/1/_/1/2/2014-05-29%2009.04.48.jpg/CMTWzQwgASACIAMgBCAFIAYgBygBKAIoBw/6Ag4c4f-gA72TDYUSuLSnVQ6rfm5TcwtxO0AZG6LSY0?size=1024x768&amp;size_mode=2"/>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149" name="Picture 5" descr="C:\Users\amerritt\Dropbox\MDC Training Modules Elementary (1)\2014-05-29 09.04.48.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34" t="15001" r="3194"/>
          <a:stretch/>
        </p:blipFill>
        <p:spPr bwMode="auto">
          <a:xfrm>
            <a:off x="1524000" y="1312881"/>
            <a:ext cx="6553200" cy="485931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0301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Box 3"/>
          <p:cNvSpPr txBox="1">
            <a:spLocks noChangeArrowheads="1"/>
          </p:cNvSpPr>
          <p:nvPr/>
        </p:nvSpPr>
        <p:spPr bwMode="auto">
          <a:xfrm>
            <a:off x="990600" y="434975"/>
            <a:ext cx="7086600" cy="707886"/>
          </a:xfrm>
          <a:prstGeom prst="rect">
            <a:avLst/>
          </a:prstGeom>
          <a:noFill/>
          <a:ln w="9525">
            <a:noFill/>
            <a:miter lim="800000"/>
            <a:headEnd/>
            <a:tailEnd/>
          </a:ln>
        </p:spPr>
        <p:txBody>
          <a:bodyPr wrap="square">
            <a:spAutoFit/>
          </a:bodyPr>
          <a:lstStyle/>
          <a:p>
            <a:r>
              <a:rPr lang="en-US" sz="4000" dirty="0" smtClean="0">
                <a:solidFill>
                  <a:srgbClr val="C00000"/>
                </a:solidFill>
                <a:latin typeface="Arial" pitchFamily="34" charset="0"/>
              </a:rPr>
              <a:t>Problem Solving Process</a:t>
            </a:r>
            <a:endParaRPr lang="en-US" sz="4000" dirty="0">
              <a:solidFill>
                <a:srgbClr val="C00000"/>
              </a:solidFill>
              <a:latin typeface="Arial" pitchFamily="34" charset="0"/>
            </a:endParaRPr>
          </a:p>
        </p:txBody>
      </p:sp>
      <p:pic>
        <p:nvPicPr>
          <p:cNvPr id="5121" name="Picture 1" descr="C:\Users\amerritt\Dropbox\MDC Training Modules Elementary (1)\2014-05-29 09.17.2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8120" y="1295400"/>
            <a:ext cx="6583680" cy="493776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34450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extBox 3"/>
          <p:cNvSpPr txBox="1">
            <a:spLocks noChangeArrowheads="1"/>
          </p:cNvSpPr>
          <p:nvPr/>
        </p:nvSpPr>
        <p:spPr bwMode="auto">
          <a:xfrm>
            <a:off x="990600" y="434975"/>
            <a:ext cx="7086600" cy="707886"/>
          </a:xfrm>
          <a:prstGeom prst="rect">
            <a:avLst/>
          </a:prstGeom>
          <a:noFill/>
          <a:ln w="9525">
            <a:noFill/>
            <a:miter lim="800000"/>
            <a:headEnd/>
            <a:tailEnd/>
          </a:ln>
        </p:spPr>
        <p:txBody>
          <a:bodyPr wrap="square">
            <a:spAutoFit/>
          </a:bodyPr>
          <a:lstStyle/>
          <a:p>
            <a:r>
              <a:rPr lang="en-US" sz="4000" dirty="0" smtClean="0">
                <a:solidFill>
                  <a:srgbClr val="C00000"/>
                </a:solidFill>
                <a:latin typeface="Arial" pitchFamily="34" charset="0"/>
              </a:rPr>
              <a:t>Problem Solving Process</a:t>
            </a:r>
            <a:endParaRPr lang="en-US" sz="4000" dirty="0">
              <a:solidFill>
                <a:srgbClr val="C00000"/>
              </a:solidFill>
              <a:latin typeface="Arial" pitchFamily="34" charset="0"/>
            </a:endParaRPr>
          </a:p>
        </p:txBody>
      </p:sp>
      <p:sp>
        <p:nvSpPr>
          <p:cNvPr id="2" name="AutoShape 2" descr="https://photos-1.dropbox.com/t/2/AABh6ZKE3Stkez4V4B-ZGfMGN0bINg06MuRZUupIFztZPg/12/26438468/jpeg/32x32/1/_/1/2/2014-05-29%2009.04.48.jpg/CMTWzQwgASACIAMgBCAFIAYgBygBKAIoBw/6Ag4c4f-gA72TDYUSuLSnVQ6rfm5TcwtxO0AZG6LSY0?size=1024x768&amp;size_mode=2"/>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099" name="Picture 3" descr="C:\Users\amerritt\Dropbox\MDC Training Modules Elementary (1)\2014-06-11 11.03.3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4629" b="7222"/>
          <a:stretch/>
        </p:blipFill>
        <p:spPr bwMode="auto">
          <a:xfrm>
            <a:off x="990600" y="1447800"/>
            <a:ext cx="7670559" cy="44958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93254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000" b="0" dirty="0" smtClean="0">
                <a:solidFill>
                  <a:srgbClr val="C00000"/>
                </a:solidFill>
                <a:latin typeface="+mn-lt"/>
              </a:rPr>
              <a:t>Reflection</a:t>
            </a:r>
            <a:endParaRPr lang="en-US" sz="4000" b="0" dirty="0">
              <a:solidFill>
                <a:srgbClr val="C00000"/>
              </a:solidFill>
              <a:latin typeface="+mn-lt"/>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335585"/>
            <a:ext cx="3934167" cy="49128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553187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a:xfrm>
            <a:off x="1676400" y="381000"/>
            <a:ext cx="6934200" cy="1139825"/>
          </a:xfrm>
        </p:spPr>
        <p:txBody>
          <a:bodyPr/>
          <a:lstStyle/>
          <a:p>
            <a:r>
              <a:rPr lang="en-US" sz="3800" smtClean="0">
                <a:ea typeface="ＭＳ Ｐゴシック" pitchFamily="34" charset="-128"/>
              </a:rPr>
              <a:t>Why Teach Numeracy </a:t>
            </a:r>
            <a:r>
              <a:rPr lang="ja-JP" altLang="en-US" sz="3800" smtClean="0">
                <a:ea typeface="ＭＳ Ｐゴシック" pitchFamily="34" charset="-128"/>
              </a:rPr>
              <a:t>“</a:t>
            </a:r>
            <a:r>
              <a:rPr lang="en-US" altLang="ja-JP" sz="3800" smtClean="0">
                <a:ea typeface="ＭＳ Ｐゴシック" pitchFamily="34" charset="-128"/>
              </a:rPr>
              <a:t>Across the Curriculum</a:t>
            </a:r>
            <a:r>
              <a:rPr lang="ja-JP" altLang="en-US" sz="3800" smtClean="0">
                <a:ea typeface="ＭＳ Ｐゴシック" pitchFamily="34" charset="-128"/>
              </a:rPr>
              <a:t>”</a:t>
            </a:r>
            <a:r>
              <a:rPr lang="en-US" altLang="ja-JP" sz="3800" smtClean="0">
                <a:ea typeface="ＭＳ Ｐゴシック" pitchFamily="34" charset="-128"/>
              </a:rPr>
              <a:t>? </a:t>
            </a:r>
            <a:endParaRPr lang="en-US" sz="3800" smtClean="0">
              <a:ea typeface="ＭＳ Ｐゴシック" pitchFamily="34" charset="-128"/>
            </a:endParaRPr>
          </a:p>
        </p:txBody>
      </p:sp>
      <p:sp>
        <p:nvSpPr>
          <p:cNvPr id="38914" name="Rectangle 3"/>
          <p:cNvSpPr>
            <a:spLocks noGrp="1" noChangeArrowheads="1"/>
          </p:cNvSpPr>
          <p:nvPr>
            <p:ph type="body" sz="half" idx="1"/>
          </p:nvPr>
        </p:nvSpPr>
        <p:spPr>
          <a:xfrm>
            <a:off x="1752600" y="1905000"/>
            <a:ext cx="6477000" cy="1808163"/>
          </a:xfrm>
        </p:spPr>
        <p:txBody>
          <a:bodyPr/>
          <a:lstStyle/>
          <a:p>
            <a:r>
              <a:rPr lang="en-US" sz="2600" smtClean="0">
                <a:ea typeface="ＭＳ Ｐゴシック" pitchFamily="34" charset="-128"/>
              </a:rPr>
              <a:t>Learning is about making connections</a:t>
            </a:r>
          </a:p>
          <a:p>
            <a:r>
              <a:rPr lang="en-US" sz="2600" smtClean="0">
                <a:ea typeface="ＭＳ Ｐゴシック" pitchFamily="34" charset="-128"/>
              </a:rPr>
              <a:t>Brain research supports the need for connected learning</a:t>
            </a:r>
          </a:p>
          <a:p>
            <a:pPr>
              <a:buFont typeface="Wingdings" pitchFamily="2" charset="2"/>
              <a:buNone/>
            </a:pPr>
            <a:endParaRPr lang="en-US" sz="2600" smtClean="0">
              <a:ea typeface="ＭＳ Ｐゴシック" pitchFamily="34" charset="-128"/>
            </a:endParaRPr>
          </a:p>
        </p:txBody>
      </p:sp>
      <p:pic>
        <p:nvPicPr>
          <p:cNvPr id="38915" name="Picture 5" descr="MCj01978360000[1]"/>
          <p:cNvPicPr>
            <a:picLocks noGrp="1" noChangeAspect="1" noChangeArrowheads="1"/>
          </p:cNvPicPr>
          <p:nvPr>
            <p:ph sz="half" idx="2"/>
          </p:nvPr>
        </p:nvPicPr>
        <p:blipFill>
          <a:blip r:embed="rId3" cstate="print"/>
          <a:srcRect/>
          <a:stretch>
            <a:fillRect/>
          </a:stretch>
        </p:blipFill>
        <p:spPr>
          <a:xfrm>
            <a:off x="5410200" y="3505200"/>
            <a:ext cx="2990850" cy="2716213"/>
          </a:xfrm>
        </p:spPr>
      </p:pic>
    </p:spTree>
    <p:extLst>
      <p:ext uri="{BB962C8B-B14F-4D97-AF65-F5344CB8AC3E}">
        <p14:creationId xmlns:p14="http://schemas.microsoft.com/office/powerpoint/2010/main" val="268823841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838200"/>
            <a:ext cx="7772400" cy="838200"/>
          </a:xfrm>
        </p:spPr>
        <p:txBody>
          <a:bodyPr/>
          <a:lstStyle/>
          <a:p>
            <a:r>
              <a:rPr lang="en-US" sz="3600" b="0" dirty="0">
                <a:solidFill>
                  <a:srgbClr val="C00000"/>
                </a:solidFill>
                <a:latin typeface="+mn-lt"/>
              </a:rPr>
              <a:t>What are you doing currently to incorporate</a:t>
            </a:r>
            <a:br>
              <a:rPr lang="en-US" sz="3600" b="0" dirty="0">
                <a:solidFill>
                  <a:srgbClr val="C00000"/>
                </a:solidFill>
                <a:latin typeface="+mn-lt"/>
              </a:rPr>
            </a:br>
            <a:r>
              <a:rPr lang="en-US" sz="3600" b="0" dirty="0">
                <a:solidFill>
                  <a:srgbClr val="C00000"/>
                </a:solidFill>
                <a:latin typeface="+mn-lt"/>
              </a:rPr>
              <a:t>mathematical thinking in your classroom?</a:t>
            </a:r>
            <a:endParaRPr lang="en-US" sz="3600" dirty="0">
              <a:solidFill>
                <a:srgbClr val="C00000"/>
              </a:solidFill>
              <a:latin typeface="+mn-lt"/>
            </a:endParaRPr>
          </a:p>
        </p:txBody>
      </p:sp>
      <p:sp>
        <p:nvSpPr>
          <p:cNvPr id="3" name="Slide Number Placeholder 2"/>
          <p:cNvSpPr>
            <a:spLocks noGrp="1"/>
          </p:cNvSpPr>
          <p:nvPr>
            <p:ph type="sldNum" sz="quarter" idx="4294967295"/>
          </p:nvPr>
        </p:nvSpPr>
        <p:spPr>
          <a:xfrm>
            <a:off x="7239000" y="6629400"/>
            <a:ext cx="1905000" cy="457200"/>
          </a:xfrm>
          <a:prstGeom prst="rect">
            <a:avLst/>
          </a:prstGeom>
        </p:spPr>
        <p:txBody>
          <a:bodyPr/>
          <a:lstStyle/>
          <a:p>
            <a:pPr>
              <a:defRPr/>
            </a:pPr>
            <a:fld id="{8CEB5F60-CC71-411F-873E-6EE07BD3B656}" type="slidenum">
              <a:rPr lang="en-US" smtClean="0"/>
              <a:pPr>
                <a:defRPr/>
              </a:pPr>
              <a:t>2</a:t>
            </a:fld>
            <a:endParaRPr lang="en-US"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62200" y="2590800"/>
            <a:ext cx="4953000" cy="37099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216175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1676400" y="0"/>
            <a:ext cx="5943600" cy="914400"/>
          </a:xfrm>
        </p:spPr>
        <p:txBody>
          <a:bodyPr/>
          <a:lstStyle/>
          <a:p>
            <a:r>
              <a:rPr lang="en-US" smtClean="0">
                <a:ea typeface="ＭＳ Ｐゴシック" pitchFamily="34" charset="-128"/>
              </a:rPr>
              <a:t>Memory Activity</a:t>
            </a:r>
          </a:p>
        </p:txBody>
      </p:sp>
      <p:sp>
        <p:nvSpPr>
          <p:cNvPr id="40962" name="Content Placeholder 2"/>
          <p:cNvSpPr>
            <a:spLocks noGrp="1"/>
          </p:cNvSpPr>
          <p:nvPr>
            <p:ph idx="1"/>
          </p:nvPr>
        </p:nvSpPr>
        <p:spPr>
          <a:xfrm>
            <a:off x="2438400" y="914400"/>
            <a:ext cx="6705600" cy="2362200"/>
          </a:xfrm>
        </p:spPr>
        <p:txBody>
          <a:bodyPr/>
          <a:lstStyle/>
          <a:p>
            <a:pPr>
              <a:buFont typeface="Symbol" pitchFamily="18" charset="2"/>
              <a:buNone/>
            </a:pPr>
            <a:r>
              <a:rPr lang="en-US" sz="4000" smtClean="0">
                <a:ea typeface="ＭＳ Ｐゴシック" pitchFamily="34" charset="-128"/>
              </a:rPr>
              <a:t>C</a:t>
            </a:r>
          </a:p>
          <a:p>
            <a:pPr>
              <a:buFont typeface="Symbol" pitchFamily="18" charset="2"/>
              <a:buNone/>
            </a:pPr>
            <a:r>
              <a:rPr lang="en-US" sz="4000" smtClean="0">
                <a:ea typeface="ＭＳ Ｐゴシック" pitchFamily="34" charset="-128"/>
              </a:rPr>
              <a:t>E</a:t>
            </a:r>
          </a:p>
          <a:p>
            <a:pPr>
              <a:buFont typeface="Symbol" pitchFamily="18" charset="2"/>
              <a:buNone/>
            </a:pPr>
            <a:r>
              <a:rPr lang="en-US" sz="4000" smtClean="0">
                <a:ea typeface="ＭＳ Ｐゴシック" pitchFamily="34" charset="-128"/>
              </a:rPr>
              <a:t>H</a:t>
            </a:r>
          </a:p>
          <a:p>
            <a:pPr>
              <a:buFont typeface="Symbol" pitchFamily="18" charset="2"/>
              <a:buNone/>
            </a:pPr>
            <a:r>
              <a:rPr lang="en-US" sz="4000" smtClean="0">
                <a:ea typeface="ＭＳ Ｐゴシック" pitchFamily="34" charset="-128"/>
              </a:rPr>
              <a:t>A</a:t>
            </a:r>
          </a:p>
          <a:p>
            <a:pPr>
              <a:buFont typeface="Symbol" pitchFamily="18" charset="2"/>
              <a:buNone/>
            </a:pPr>
            <a:r>
              <a:rPr lang="en-US" sz="4000" smtClean="0">
                <a:ea typeface="ＭＳ Ｐゴシック" pitchFamily="34" charset="-128"/>
              </a:rPr>
              <a:t>I</a:t>
            </a:r>
          </a:p>
          <a:p>
            <a:pPr>
              <a:buFont typeface="Symbol" pitchFamily="18" charset="2"/>
              <a:buNone/>
            </a:pPr>
            <a:r>
              <a:rPr lang="en-US" sz="4000" smtClean="0">
                <a:ea typeface="ＭＳ Ｐゴシック" pitchFamily="34" charset="-128"/>
              </a:rPr>
              <a:t>B</a:t>
            </a:r>
          </a:p>
          <a:p>
            <a:pPr>
              <a:buFont typeface="Symbol" pitchFamily="18" charset="2"/>
              <a:buNone/>
            </a:pPr>
            <a:r>
              <a:rPr lang="en-US" sz="4000" smtClean="0">
                <a:ea typeface="ＭＳ Ｐゴシック" pitchFamily="34" charset="-128"/>
              </a:rPr>
              <a:t>G</a:t>
            </a:r>
          </a:p>
          <a:p>
            <a:pPr>
              <a:buFont typeface="Symbol" pitchFamily="18" charset="2"/>
              <a:buNone/>
            </a:pPr>
            <a:r>
              <a:rPr lang="en-US" sz="4000" smtClean="0">
                <a:ea typeface="ＭＳ Ｐゴシック" pitchFamily="34" charset="-128"/>
              </a:rPr>
              <a:t>D  </a:t>
            </a:r>
            <a:r>
              <a:rPr lang="en-US" smtClean="0">
                <a:ea typeface="ＭＳ Ｐゴシック" pitchFamily="34" charset="-128"/>
              </a:rPr>
              <a:t>  </a:t>
            </a:r>
          </a:p>
        </p:txBody>
      </p:sp>
      <p:sp>
        <p:nvSpPr>
          <p:cNvPr id="35844" name="Footer Placeholder 3"/>
          <p:cNvSpPr>
            <a:spLocks noGrp="1"/>
          </p:cNvSpPr>
          <p:nvPr>
            <p:ph type="ftr" sz="quarter" idx="4294967295"/>
          </p:nvPr>
        </p:nvSpPr>
        <p:spPr>
          <a:xfrm>
            <a:off x="6781800" y="6553200"/>
            <a:ext cx="2895600" cy="457200"/>
          </a:xfrm>
          <a:prstGeom prst="rect">
            <a:avLst/>
          </a:prstGeom>
        </p:spPr>
        <p:txBody>
          <a:bodyPr/>
          <a:lstStyle/>
          <a:p>
            <a:pPr>
              <a:defRPr/>
            </a:pPr>
            <a:r>
              <a:rPr lang="en-US" smtClean="0">
                <a:latin typeface="Arial" pitchFamily="34" charset="0"/>
              </a:rPr>
              <a:t>SDW </a:t>
            </a:r>
          </a:p>
        </p:txBody>
      </p:sp>
      <p:sp>
        <p:nvSpPr>
          <p:cNvPr id="40964" name="Slide Number Placeholder 4"/>
          <p:cNvSpPr>
            <a:spLocks noGrp="1"/>
          </p:cNvSpPr>
          <p:nvPr>
            <p:ph type="sldNum" sz="quarter" idx="4294967295"/>
          </p:nvPr>
        </p:nvSpPr>
        <p:spPr>
          <a:xfrm>
            <a:off x="7162800" y="6553200"/>
            <a:ext cx="1905000" cy="457200"/>
          </a:xfrm>
          <a:prstGeom prst="rect">
            <a:avLst/>
          </a:prstGeom>
          <a:noFill/>
        </p:spPr>
        <p:txBody>
          <a:bodyPr/>
          <a:lstStyle/>
          <a:p>
            <a:fld id="{207F9A6E-1C51-451C-A6F5-B12CC53F52FD}" type="slidenum">
              <a:rPr lang="en-US"/>
              <a:pPr/>
              <a:t>20</a:t>
            </a:fld>
            <a:endParaRPr lang="en-US"/>
          </a:p>
        </p:txBody>
      </p:sp>
      <p:cxnSp>
        <p:nvCxnSpPr>
          <p:cNvPr id="40965" name="Straight Connector 6"/>
          <p:cNvCxnSpPr>
            <a:cxnSpLocks noChangeShapeType="1"/>
          </p:cNvCxnSpPr>
          <p:nvPr/>
        </p:nvCxnSpPr>
        <p:spPr bwMode="auto">
          <a:xfrm rot="5400000">
            <a:off x="3352801" y="1219200"/>
            <a:ext cx="304800" cy="3175"/>
          </a:xfrm>
          <a:prstGeom prst="line">
            <a:avLst/>
          </a:prstGeom>
          <a:noFill/>
          <a:ln w="9525">
            <a:solidFill>
              <a:schemeClr val="tx1"/>
            </a:solidFill>
            <a:round/>
            <a:headEnd/>
            <a:tailEnd/>
          </a:ln>
        </p:spPr>
      </p:cxnSp>
      <p:cxnSp>
        <p:nvCxnSpPr>
          <p:cNvPr id="40966" name="Straight Connector 8"/>
          <p:cNvCxnSpPr>
            <a:cxnSpLocks noChangeShapeType="1"/>
          </p:cNvCxnSpPr>
          <p:nvPr/>
        </p:nvCxnSpPr>
        <p:spPr bwMode="auto">
          <a:xfrm>
            <a:off x="3505200" y="1371600"/>
            <a:ext cx="304800" cy="1588"/>
          </a:xfrm>
          <a:prstGeom prst="line">
            <a:avLst/>
          </a:prstGeom>
          <a:noFill/>
          <a:ln w="9525">
            <a:solidFill>
              <a:schemeClr val="tx1"/>
            </a:solidFill>
            <a:round/>
            <a:headEnd/>
            <a:tailEnd/>
          </a:ln>
        </p:spPr>
      </p:cxnSp>
      <p:sp>
        <p:nvSpPr>
          <p:cNvPr id="10" name="Rectangle 9"/>
          <p:cNvSpPr/>
          <p:nvPr/>
        </p:nvSpPr>
        <p:spPr bwMode="auto">
          <a:xfrm>
            <a:off x="3429000" y="1752600"/>
            <a:ext cx="381000" cy="381000"/>
          </a:xfrm>
          <a:prstGeom prst="rect">
            <a:avLst/>
          </a:prstGeom>
          <a:solidFill>
            <a:schemeClr val="accent3"/>
          </a:solidFill>
          <a:ln w="9525" cap="flat" cmpd="sng" algn="ctr">
            <a:solidFill>
              <a:schemeClr val="tx1"/>
            </a:solidFill>
            <a:prstDash val="solid"/>
            <a:round/>
            <a:headEnd type="none" w="med" len="med"/>
            <a:tailEnd type="none" w="med" len="med"/>
          </a:ln>
          <a:effectLst/>
        </p:spPr>
        <p:txBody>
          <a:bodyPr/>
          <a:lstStyle/>
          <a:p>
            <a:pPr eaLnBrk="0" hangingPunct="0">
              <a:defRPr/>
            </a:pPr>
            <a:endParaRPr lang="en-US">
              <a:latin typeface="Arial" charset="0"/>
              <a:ea typeface="+mn-ea"/>
            </a:endParaRPr>
          </a:p>
        </p:txBody>
      </p:sp>
      <p:cxnSp>
        <p:nvCxnSpPr>
          <p:cNvPr id="40968" name="Straight Connector 11"/>
          <p:cNvCxnSpPr>
            <a:cxnSpLocks noChangeShapeType="1"/>
          </p:cNvCxnSpPr>
          <p:nvPr/>
        </p:nvCxnSpPr>
        <p:spPr bwMode="auto">
          <a:xfrm rot="5400000" flipH="1" flipV="1">
            <a:off x="3314701" y="2705100"/>
            <a:ext cx="381000" cy="3175"/>
          </a:xfrm>
          <a:prstGeom prst="line">
            <a:avLst/>
          </a:prstGeom>
          <a:noFill/>
          <a:ln w="9525">
            <a:solidFill>
              <a:schemeClr val="tx1"/>
            </a:solidFill>
            <a:round/>
            <a:headEnd/>
            <a:tailEnd/>
          </a:ln>
        </p:spPr>
      </p:cxnSp>
      <p:cxnSp>
        <p:nvCxnSpPr>
          <p:cNvPr id="40969" name="Straight Connector 13"/>
          <p:cNvCxnSpPr>
            <a:cxnSpLocks noChangeShapeType="1"/>
          </p:cNvCxnSpPr>
          <p:nvPr/>
        </p:nvCxnSpPr>
        <p:spPr bwMode="auto">
          <a:xfrm>
            <a:off x="3505200" y="2514600"/>
            <a:ext cx="304800" cy="1588"/>
          </a:xfrm>
          <a:prstGeom prst="line">
            <a:avLst/>
          </a:prstGeom>
          <a:noFill/>
          <a:ln w="9525">
            <a:solidFill>
              <a:schemeClr val="tx1"/>
            </a:solidFill>
            <a:round/>
            <a:headEnd/>
            <a:tailEnd/>
          </a:ln>
        </p:spPr>
      </p:cxnSp>
      <p:cxnSp>
        <p:nvCxnSpPr>
          <p:cNvPr id="40970" name="Straight Connector 15"/>
          <p:cNvCxnSpPr>
            <a:cxnSpLocks noChangeShapeType="1"/>
          </p:cNvCxnSpPr>
          <p:nvPr/>
        </p:nvCxnSpPr>
        <p:spPr bwMode="auto">
          <a:xfrm rot="5400000">
            <a:off x="3620294" y="2704306"/>
            <a:ext cx="381000" cy="1588"/>
          </a:xfrm>
          <a:prstGeom prst="line">
            <a:avLst/>
          </a:prstGeom>
          <a:noFill/>
          <a:ln w="9525">
            <a:solidFill>
              <a:schemeClr val="tx1"/>
            </a:solidFill>
            <a:round/>
            <a:headEnd/>
            <a:tailEnd/>
          </a:ln>
        </p:spPr>
      </p:cxnSp>
      <p:cxnSp>
        <p:nvCxnSpPr>
          <p:cNvPr id="40971" name="Straight Connector 17"/>
          <p:cNvCxnSpPr>
            <a:cxnSpLocks noChangeShapeType="1"/>
          </p:cNvCxnSpPr>
          <p:nvPr/>
        </p:nvCxnSpPr>
        <p:spPr bwMode="auto">
          <a:xfrm>
            <a:off x="3505200" y="3581400"/>
            <a:ext cx="304800" cy="1588"/>
          </a:xfrm>
          <a:prstGeom prst="line">
            <a:avLst/>
          </a:prstGeom>
          <a:noFill/>
          <a:ln w="9525">
            <a:solidFill>
              <a:schemeClr val="tx1"/>
            </a:solidFill>
            <a:round/>
            <a:headEnd/>
            <a:tailEnd/>
          </a:ln>
        </p:spPr>
      </p:cxnSp>
      <p:cxnSp>
        <p:nvCxnSpPr>
          <p:cNvPr id="40972" name="Straight Connector 19"/>
          <p:cNvCxnSpPr>
            <a:cxnSpLocks noChangeShapeType="1"/>
          </p:cNvCxnSpPr>
          <p:nvPr/>
        </p:nvCxnSpPr>
        <p:spPr bwMode="auto">
          <a:xfrm rot="5400000" flipH="1" flipV="1">
            <a:off x="3657601" y="3429000"/>
            <a:ext cx="304800" cy="3175"/>
          </a:xfrm>
          <a:prstGeom prst="line">
            <a:avLst/>
          </a:prstGeom>
          <a:noFill/>
          <a:ln w="9525">
            <a:solidFill>
              <a:schemeClr val="tx1"/>
            </a:solidFill>
            <a:round/>
            <a:headEnd/>
            <a:tailEnd/>
          </a:ln>
        </p:spPr>
      </p:cxnSp>
      <p:cxnSp>
        <p:nvCxnSpPr>
          <p:cNvPr id="40973" name="Straight Connector 21"/>
          <p:cNvCxnSpPr>
            <a:cxnSpLocks noChangeShapeType="1"/>
          </p:cNvCxnSpPr>
          <p:nvPr/>
        </p:nvCxnSpPr>
        <p:spPr bwMode="auto">
          <a:xfrm rot="5400000">
            <a:off x="3278188" y="4191000"/>
            <a:ext cx="455612" cy="1588"/>
          </a:xfrm>
          <a:prstGeom prst="line">
            <a:avLst/>
          </a:prstGeom>
          <a:noFill/>
          <a:ln w="9525">
            <a:solidFill>
              <a:schemeClr val="tx1"/>
            </a:solidFill>
            <a:round/>
            <a:headEnd/>
            <a:tailEnd/>
          </a:ln>
        </p:spPr>
      </p:cxnSp>
      <p:cxnSp>
        <p:nvCxnSpPr>
          <p:cNvPr id="40974" name="Straight Connector 24"/>
          <p:cNvCxnSpPr>
            <a:cxnSpLocks noChangeShapeType="1"/>
          </p:cNvCxnSpPr>
          <p:nvPr/>
        </p:nvCxnSpPr>
        <p:spPr bwMode="auto">
          <a:xfrm>
            <a:off x="3505200" y="3962400"/>
            <a:ext cx="304800" cy="1588"/>
          </a:xfrm>
          <a:prstGeom prst="line">
            <a:avLst/>
          </a:prstGeom>
          <a:noFill/>
          <a:ln w="9525">
            <a:solidFill>
              <a:schemeClr val="tx1"/>
            </a:solidFill>
            <a:round/>
            <a:headEnd/>
            <a:tailEnd/>
          </a:ln>
        </p:spPr>
      </p:cxnSp>
      <p:cxnSp>
        <p:nvCxnSpPr>
          <p:cNvPr id="40975" name="Straight Connector 26"/>
          <p:cNvCxnSpPr>
            <a:cxnSpLocks noChangeShapeType="1"/>
          </p:cNvCxnSpPr>
          <p:nvPr/>
        </p:nvCxnSpPr>
        <p:spPr bwMode="auto">
          <a:xfrm rot="5400000">
            <a:off x="3314701" y="4914900"/>
            <a:ext cx="381000" cy="3175"/>
          </a:xfrm>
          <a:prstGeom prst="line">
            <a:avLst/>
          </a:prstGeom>
          <a:noFill/>
          <a:ln w="9525">
            <a:solidFill>
              <a:schemeClr val="tx1"/>
            </a:solidFill>
            <a:round/>
            <a:headEnd/>
            <a:tailEnd/>
          </a:ln>
        </p:spPr>
      </p:cxnSp>
      <p:cxnSp>
        <p:nvCxnSpPr>
          <p:cNvPr id="40976" name="Straight Connector 28"/>
          <p:cNvCxnSpPr>
            <a:cxnSpLocks noChangeShapeType="1"/>
          </p:cNvCxnSpPr>
          <p:nvPr/>
        </p:nvCxnSpPr>
        <p:spPr bwMode="auto">
          <a:xfrm>
            <a:off x="3505200" y="5105400"/>
            <a:ext cx="304800" cy="1588"/>
          </a:xfrm>
          <a:prstGeom prst="line">
            <a:avLst/>
          </a:prstGeom>
          <a:noFill/>
          <a:ln w="9525">
            <a:solidFill>
              <a:schemeClr val="tx1"/>
            </a:solidFill>
            <a:round/>
            <a:headEnd/>
            <a:tailEnd/>
          </a:ln>
        </p:spPr>
      </p:cxnSp>
      <p:cxnSp>
        <p:nvCxnSpPr>
          <p:cNvPr id="40977" name="Straight Connector 30"/>
          <p:cNvCxnSpPr>
            <a:cxnSpLocks noChangeShapeType="1"/>
          </p:cNvCxnSpPr>
          <p:nvPr/>
        </p:nvCxnSpPr>
        <p:spPr bwMode="auto">
          <a:xfrm rot="5400000" flipH="1" flipV="1">
            <a:off x="3619501" y="4914900"/>
            <a:ext cx="381000" cy="3175"/>
          </a:xfrm>
          <a:prstGeom prst="line">
            <a:avLst/>
          </a:prstGeom>
          <a:noFill/>
          <a:ln w="9525">
            <a:solidFill>
              <a:schemeClr val="tx1"/>
            </a:solidFill>
            <a:round/>
            <a:headEnd/>
            <a:tailEnd/>
          </a:ln>
        </p:spPr>
      </p:cxnSp>
      <p:cxnSp>
        <p:nvCxnSpPr>
          <p:cNvPr id="40978" name="Straight Connector 32"/>
          <p:cNvCxnSpPr>
            <a:cxnSpLocks noChangeShapeType="1"/>
          </p:cNvCxnSpPr>
          <p:nvPr/>
        </p:nvCxnSpPr>
        <p:spPr bwMode="auto">
          <a:xfrm>
            <a:off x="3505200" y="5486400"/>
            <a:ext cx="304800" cy="1588"/>
          </a:xfrm>
          <a:prstGeom prst="line">
            <a:avLst/>
          </a:prstGeom>
          <a:noFill/>
          <a:ln w="9525">
            <a:solidFill>
              <a:schemeClr val="tx1"/>
            </a:solidFill>
            <a:round/>
            <a:headEnd/>
            <a:tailEnd/>
          </a:ln>
        </p:spPr>
      </p:cxnSp>
      <p:cxnSp>
        <p:nvCxnSpPr>
          <p:cNvPr id="40979" name="Straight Connector 34"/>
          <p:cNvCxnSpPr>
            <a:cxnSpLocks noChangeShapeType="1"/>
          </p:cNvCxnSpPr>
          <p:nvPr/>
        </p:nvCxnSpPr>
        <p:spPr bwMode="auto">
          <a:xfrm rot="5400000">
            <a:off x="3657601" y="5638800"/>
            <a:ext cx="304800" cy="3175"/>
          </a:xfrm>
          <a:prstGeom prst="line">
            <a:avLst/>
          </a:prstGeom>
          <a:noFill/>
          <a:ln w="9525">
            <a:solidFill>
              <a:schemeClr val="tx1"/>
            </a:solidFill>
            <a:round/>
            <a:headEnd/>
            <a:tailEnd/>
          </a:ln>
        </p:spPr>
      </p:cxnSp>
      <p:cxnSp>
        <p:nvCxnSpPr>
          <p:cNvPr id="40980" name="Straight Connector 37"/>
          <p:cNvCxnSpPr>
            <a:cxnSpLocks noChangeShapeType="1"/>
          </p:cNvCxnSpPr>
          <p:nvPr/>
        </p:nvCxnSpPr>
        <p:spPr bwMode="auto">
          <a:xfrm>
            <a:off x="3505200" y="6172200"/>
            <a:ext cx="381000" cy="1588"/>
          </a:xfrm>
          <a:prstGeom prst="line">
            <a:avLst/>
          </a:prstGeom>
          <a:noFill/>
          <a:ln w="9525">
            <a:solidFill>
              <a:schemeClr val="tx1"/>
            </a:solidFill>
            <a:round/>
            <a:headEnd/>
            <a:tailEnd/>
          </a:ln>
        </p:spPr>
      </p:cxnSp>
      <p:cxnSp>
        <p:nvCxnSpPr>
          <p:cNvPr id="40981" name="Straight Connector 39"/>
          <p:cNvCxnSpPr>
            <a:cxnSpLocks noChangeShapeType="1"/>
          </p:cNvCxnSpPr>
          <p:nvPr/>
        </p:nvCxnSpPr>
        <p:spPr bwMode="auto">
          <a:xfrm rot="5400000">
            <a:off x="3732213" y="6324600"/>
            <a:ext cx="306388" cy="1587"/>
          </a:xfrm>
          <a:prstGeom prst="line">
            <a:avLst/>
          </a:prstGeom>
          <a:noFill/>
          <a:ln w="9525">
            <a:solidFill>
              <a:schemeClr val="tx1"/>
            </a:solidFill>
            <a:round/>
            <a:headEnd/>
            <a:tailEnd/>
          </a:ln>
        </p:spPr>
      </p:cxnSp>
      <p:cxnSp>
        <p:nvCxnSpPr>
          <p:cNvPr id="40982" name="Straight Connector 41"/>
          <p:cNvCxnSpPr>
            <a:cxnSpLocks noChangeShapeType="1"/>
          </p:cNvCxnSpPr>
          <p:nvPr/>
        </p:nvCxnSpPr>
        <p:spPr bwMode="auto">
          <a:xfrm rot="10800000">
            <a:off x="3505200" y="6477000"/>
            <a:ext cx="381000" cy="1588"/>
          </a:xfrm>
          <a:prstGeom prst="line">
            <a:avLst/>
          </a:prstGeom>
          <a:noFill/>
          <a:ln w="9525">
            <a:solidFill>
              <a:schemeClr val="tx1"/>
            </a:solidFill>
            <a:round/>
            <a:headEnd/>
            <a:tailEnd/>
          </a:ln>
        </p:spPr>
      </p:cxnSp>
      <p:pic>
        <p:nvPicPr>
          <p:cNvPr id="40983" name="Picture 2" descr="C:\Program Files\Microsoft Office\MEDIA\CAGCAT10\j0234131.wmf"/>
          <p:cNvPicPr>
            <a:picLocks noChangeAspect="1" noChangeArrowheads="1"/>
          </p:cNvPicPr>
          <p:nvPr/>
        </p:nvPicPr>
        <p:blipFill>
          <a:blip r:embed="rId3" cstate="print"/>
          <a:srcRect/>
          <a:stretch>
            <a:fillRect/>
          </a:stretch>
        </p:blipFill>
        <p:spPr bwMode="auto">
          <a:xfrm>
            <a:off x="5486400" y="1066800"/>
            <a:ext cx="2943225" cy="3128963"/>
          </a:xfrm>
          <a:prstGeom prst="rect">
            <a:avLst/>
          </a:prstGeom>
          <a:noFill/>
          <a:ln w="9525">
            <a:noFill/>
            <a:miter lim="800000"/>
            <a:headEnd/>
            <a:tailEnd/>
          </a:ln>
        </p:spPr>
      </p:pic>
      <p:sp>
        <p:nvSpPr>
          <p:cNvPr id="40984" name="TextBox 45"/>
          <p:cNvSpPr txBox="1">
            <a:spLocks noChangeArrowheads="1"/>
          </p:cNvSpPr>
          <p:nvPr/>
        </p:nvSpPr>
        <p:spPr bwMode="auto">
          <a:xfrm>
            <a:off x="5334000" y="4800600"/>
            <a:ext cx="3276600" cy="708025"/>
          </a:xfrm>
          <a:prstGeom prst="rect">
            <a:avLst/>
          </a:prstGeom>
          <a:noFill/>
          <a:ln w="9525">
            <a:noFill/>
            <a:miter lim="800000"/>
            <a:headEnd/>
            <a:tailEnd/>
          </a:ln>
        </p:spPr>
        <p:txBody>
          <a:bodyPr>
            <a:spAutoFit/>
          </a:bodyPr>
          <a:lstStyle/>
          <a:p>
            <a:pPr eaLnBrk="0" hangingPunct="0"/>
            <a:r>
              <a:rPr lang="en-US" sz="4000"/>
              <a:t>10 Seconds!</a:t>
            </a:r>
          </a:p>
        </p:txBody>
      </p:sp>
    </p:spTree>
    <p:extLst>
      <p:ext uri="{BB962C8B-B14F-4D97-AF65-F5344CB8AC3E}">
        <p14:creationId xmlns:p14="http://schemas.microsoft.com/office/powerpoint/2010/main" val="9764480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a:xfrm>
            <a:off x="1676400" y="0"/>
            <a:ext cx="5943600" cy="914400"/>
          </a:xfrm>
        </p:spPr>
        <p:txBody>
          <a:bodyPr/>
          <a:lstStyle/>
          <a:p>
            <a:r>
              <a:rPr lang="en-US" smtClean="0">
                <a:ea typeface="ＭＳ Ｐゴシック" pitchFamily="34" charset="-128"/>
              </a:rPr>
              <a:t>Memory Activity</a:t>
            </a:r>
          </a:p>
        </p:txBody>
      </p:sp>
      <p:sp>
        <p:nvSpPr>
          <p:cNvPr id="43010" name="Content Placeholder 2"/>
          <p:cNvSpPr>
            <a:spLocks noGrp="1"/>
          </p:cNvSpPr>
          <p:nvPr>
            <p:ph idx="1"/>
          </p:nvPr>
        </p:nvSpPr>
        <p:spPr>
          <a:xfrm>
            <a:off x="1905000" y="1371600"/>
            <a:ext cx="6705600" cy="2362200"/>
          </a:xfrm>
        </p:spPr>
        <p:txBody>
          <a:bodyPr/>
          <a:lstStyle/>
          <a:p>
            <a:pPr>
              <a:buFont typeface="Symbol" pitchFamily="18" charset="2"/>
              <a:buNone/>
            </a:pPr>
            <a:r>
              <a:rPr lang="en-US" sz="4000" smtClean="0">
                <a:ea typeface="ＭＳ Ｐゴシック" pitchFamily="34" charset="-128"/>
              </a:rPr>
              <a:t>  </a:t>
            </a:r>
            <a:r>
              <a:rPr lang="en-US" smtClean="0">
                <a:ea typeface="ＭＳ Ｐゴシック" pitchFamily="34" charset="-128"/>
              </a:rPr>
              <a:t>  </a:t>
            </a:r>
          </a:p>
        </p:txBody>
      </p:sp>
      <p:sp>
        <p:nvSpPr>
          <p:cNvPr id="36868" name="Footer Placeholder 3"/>
          <p:cNvSpPr>
            <a:spLocks noGrp="1"/>
          </p:cNvSpPr>
          <p:nvPr>
            <p:ph type="ftr" sz="quarter" idx="4294967295"/>
          </p:nvPr>
        </p:nvSpPr>
        <p:spPr>
          <a:xfrm>
            <a:off x="6781800" y="6553200"/>
            <a:ext cx="2895600" cy="457200"/>
          </a:xfrm>
          <a:prstGeom prst="rect">
            <a:avLst/>
          </a:prstGeom>
        </p:spPr>
        <p:txBody>
          <a:bodyPr/>
          <a:lstStyle/>
          <a:p>
            <a:pPr>
              <a:defRPr/>
            </a:pPr>
            <a:r>
              <a:rPr lang="en-US" smtClean="0">
                <a:latin typeface="Arial" pitchFamily="34" charset="0"/>
              </a:rPr>
              <a:t>SDW </a:t>
            </a:r>
          </a:p>
        </p:txBody>
      </p:sp>
      <p:sp>
        <p:nvSpPr>
          <p:cNvPr id="43012" name="Slide Number Placeholder 4"/>
          <p:cNvSpPr>
            <a:spLocks noGrp="1"/>
          </p:cNvSpPr>
          <p:nvPr>
            <p:ph type="sldNum" sz="quarter" idx="4294967295"/>
          </p:nvPr>
        </p:nvSpPr>
        <p:spPr>
          <a:xfrm>
            <a:off x="7162800" y="6553200"/>
            <a:ext cx="1905000" cy="457200"/>
          </a:xfrm>
          <a:prstGeom prst="rect">
            <a:avLst/>
          </a:prstGeom>
          <a:noFill/>
        </p:spPr>
        <p:txBody>
          <a:bodyPr/>
          <a:lstStyle/>
          <a:p>
            <a:fld id="{513FCC92-77F6-4496-8A26-5639B7D8E7C1}" type="slidenum">
              <a:rPr lang="en-US"/>
              <a:pPr/>
              <a:t>21</a:t>
            </a:fld>
            <a:endParaRPr lang="en-US"/>
          </a:p>
        </p:txBody>
      </p:sp>
      <p:pic>
        <p:nvPicPr>
          <p:cNvPr id="43013" name="Picture 2" descr="C:\Program Files\Microsoft Office\MEDIA\CAGCAT10\j0234131.wmf"/>
          <p:cNvPicPr>
            <a:picLocks noChangeAspect="1" noChangeArrowheads="1"/>
          </p:cNvPicPr>
          <p:nvPr/>
        </p:nvPicPr>
        <p:blipFill>
          <a:blip r:embed="rId3" cstate="print"/>
          <a:srcRect/>
          <a:stretch>
            <a:fillRect/>
          </a:stretch>
        </p:blipFill>
        <p:spPr bwMode="auto">
          <a:xfrm>
            <a:off x="5486400" y="1066800"/>
            <a:ext cx="2943225" cy="3128963"/>
          </a:xfrm>
          <a:prstGeom prst="rect">
            <a:avLst/>
          </a:prstGeom>
          <a:noFill/>
          <a:ln w="9525">
            <a:noFill/>
            <a:miter lim="800000"/>
            <a:headEnd/>
            <a:tailEnd/>
          </a:ln>
        </p:spPr>
      </p:pic>
      <p:sp>
        <p:nvSpPr>
          <p:cNvPr id="43014" name="TextBox 45"/>
          <p:cNvSpPr txBox="1">
            <a:spLocks noChangeArrowheads="1"/>
          </p:cNvSpPr>
          <p:nvPr/>
        </p:nvSpPr>
        <p:spPr bwMode="auto">
          <a:xfrm>
            <a:off x="5334000" y="4800600"/>
            <a:ext cx="3276600" cy="708025"/>
          </a:xfrm>
          <a:prstGeom prst="rect">
            <a:avLst/>
          </a:prstGeom>
          <a:noFill/>
          <a:ln w="9525">
            <a:noFill/>
            <a:miter lim="800000"/>
            <a:headEnd/>
            <a:tailEnd/>
          </a:ln>
        </p:spPr>
        <p:txBody>
          <a:bodyPr>
            <a:spAutoFit/>
          </a:bodyPr>
          <a:lstStyle/>
          <a:p>
            <a:pPr eaLnBrk="0" hangingPunct="0"/>
            <a:r>
              <a:rPr lang="en-US" sz="4000"/>
              <a:t>10 Seconds!</a:t>
            </a:r>
          </a:p>
        </p:txBody>
      </p:sp>
      <p:sp>
        <p:nvSpPr>
          <p:cNvPr id="43015" name="TextBox 25"/>
          <p:cNvSpPr txBox="1">
            <a:spLocks noChangeArrowheads="1"/>
          </p:cNvSpPr>
          <p:nvPr/>
        </p:nvSpPr>
        <p:spPr bwMode="auto">
          <a:xfrm>
            <a:off x="1752600" y="1524000"/>
            <a:ext cx="5334000" cy="3478213"/>
          </a:xfrm>
          <a:prstGeom prst="rect">
            <a:avLst/>
          </a:prstGeom>
          <a:noFill/>
          <a:ln w="9525">
            <a:noFill/>
            <a:miter lim="800000"/>
            <a:headEnd/>
            <a:tailEnd/>
          </a:ln>
        </p:spPr>
        <p:txBody>
          <a:bodyPr>
            <a:spAutoFit/>
          </a:bodyPr>
          <a:lstStyle/>
          <a:p>
            <a:pPr eaLnBrk="0" hangingPunct="0"/>
            <a:r>
              <a:rPr lang="en-US" sz="4400">
                <a:solidFill>
                  <a:srgbClr val="000099"/>
                </a:solidFill>
              </a:rPr>
              <a:t>A     B     C</a:t>
            </a:r>
          </a:p>
          <a:p>
            <a:pPr eaLnBrk="0" hangingPunct="0"/>
            <a:endParaRPr lang="en-US" sz="4400">
              <a:solidFill>
                <a:srgbClr val="000099"/>
              </a:solidFill>
            </a:endParaRPr>
          </a:p>
          <a:p>
            <a:pPr eaLnBrk="0" hangingPunct="0"/>
            <a:r>
              <a:rPr lang="en-US" sz="4400">
                <a:solidFill>
                  <a:srgbClr val="000099"/>
                </a:solidFill>
              </a:rPr>
              <a:t>D     E     F</a:t>
            </a:r>
          </a:p>
          <a:p>
            <a:pPr eaLnBrk="0" hangingPunct="0"/>
            <a:endParaRPr lang="en-US" sz="4400">
              <a:solidFill>
                <a:srgbClr val="000099"/>
              </a:solidFill>
            </a:endParaRPr>
          </a:p>
          <a:p>
            <a:pPr eaLnBrk="0" hangingPunct="0"/>
            <a:r>
              <a:rPr lang="en-US" sz="4400">
                <a:solidFill>
                  <a:srgbClr val="000099"/>
                </a:solidFill>
              </a:rPr>
              <a:t>G     H     I</a:t>
            </a:r>
          </a:p>
        </p:txBody>
      </p:sp>
      <p:cxnSp>
        <p:nvCxnSpPr>
          <p:cNvPr id="43016" name="Straight Connector 29"/>
          <p:cNvCxnSpPr>
            <a:cxnSpLocks noChangeShapeType="1"/>
          </p:cNvCxnSpPr>
          <p:nvPr/>
        </p:nvCxnSpPr>
        <p:spPr bwMode="auto">
          <a:xfrm rot="5400000">
            <a:off x="457994" y="3352006"/>
            <a:ext cx="4267200" cy="1588"/>
          </a:xfrm>
          <a:prstGeom prst="line">
            <a:avLst/>
          </a:prstGeom>
          <a:noFill/>
          <a:ln w="9525">
            <a:solidFill>
              <a:schemeClr val="tx1"/>
            </a:solidFill>
            <a:round/>
            <a:headEnd/>
            <a:tailEnd/>
          </a:ln>
        </p:spPr>
      </p:cxnSp>
      <p:cxnSp>
        <p:nvCxnSpPr>
          <p:cNvPr id="43017" name="Straight Connector 31"/>
          <p:cNvCxnSpPr>
            <a:cxnSpLocks noChangeShapeType="1"/>
          </p:cNvCxnSpPr>
          <p:nvPr/>
        </p:nvCxnSpPr>
        <p:spPr bwMode="auto">
          <a:xfrm rot="5400000">
            <a:off x="1677194" y="3352006"/>
            <a:ext cx="4267200" cy="1588"/>
          </a:xfrm>
          <a:prstGeom prst="line">
            <a:avLst/>
          </a:prstGeom>
          <a:noFill/>
          <a:ln w="9525">
            <a:solidFill>
              <a:schemeClr val="tx1"/>
            </a:solidFill>
            <a:round/>
            <a:headEnd/>
            <a:tailEnd/>
          </a:ln>
        </p:spPr>
      </p:cxnSp>
      <p:cxnSp>
        <p:nvCxnSpPr>
          <p:cNvPr id="43018" name="Straight Connector 35"/>
          <p:cNvCxnSpPr>
            <a:cxnSpLocks noChangeShapeType="1"/>
          </p:cNvCxnSpPr>
          <p:nvPr/>
        </p:nvCxnSpPr>
        <p:spPr bwMode="auto">
          <a:xfrm>
            <a:off x="1600200" y="2514600"/>
            <a:ext cx="3200400" cy="1588"/>
          </a:xfrm>
          <a:prstGeom prst="line">
            <a:avLst/>
          </a:prstGeom>
          <a:noFill/>
          <a:ln w="9525">
            <a:solidFill>
              <a:schemeClr val="tx1"/>
            </a:solidFill>
            <a:round/>
            <a:headEnd/>
            <a:tailEnd/>
          </a:ln>
        </p:spPr>
      </p:cxnSp>
      <p:cxnSp>
        <p:nvCxnSpPr>
          <p:cNvPr id="43019" name="Straight Connector 36"/>
          <p:cNvCxnSpPr>
            <a:cxnSpLocks noChangeShapeType="1"/>
          </p:cNvCxnSpPr>
          <p:nvPr/>
        </p:nvCxnSpPr>
        <p:spPr bwMode="auto">
          <a:xfrm>
            <a:off x="1600200" y="3962400"/>
            <a:ext cx="3200400" cy="1588"/>
          </a:xfrm>
          <a:prstGeom prst="line">
            <a:avLst/>
          </a:prstGeom>
          <a:noFill/>
          <a:ln w="9525">
            <a:solidFill>
              <a:schemeClr val="tx1"/>
            </a:solidFill>
            <a:round/>
            <a:headEnd/>
            <a:tailEnd/>
          </a:ln>
        </p:spPr>
      </p:cxnSp>
    </p:spTree>
    <p:extLst>
      <p:ext uri="{BB962C8B-B14F-4D97-AF65-F5344CB8AC3E}">
        <p14:creationId xmlns:p14="http://schemas.microsoft.com/office/powerpoint/2010/main" val="32572902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Box 4"/>
          <p:cNvSpPr txBox="1">
            <a:spLocks noChangeArrowheads="1"/>
          </p:cNvSpPr>
          <p:nvPr/>
        </p:nvSpPr>
        <p:spPr bwMode="auto">
          <a:xfrm>
            <a:off x="914400" y="374680"/>
            <a:ext cx="7620000" cy="707886"/>
          </a:xfrm>
          <a:prstGeom prst="rect">
            <a:avLst/>
          </a:prstGeom>
          <a:noFill/>
          <a:ln w="9525">
            <a:noFill/>
            <a:miter lim="800000"/>
            <a:headEnd/>
            <a:tailEnd/>
          </a:ln>
        </p:spPr>
        <p:txBody>
          <a:bodyPr wrap="square">
            <a:spAutoFit/>
          </a:bodyPr>
          <a:lstStyle/>
          <a:p>
            <a:r>
              <a:rPr lang="en-US" sz="4000" dirty="0" smtClean="0">
                <a:solidFill>
                  <a:srgbClr val="C00000"/>
                </a:solidFill>
                <a:latin typeface="Arial" pitchFamily="34" charset="0"/>
              </a:rPr>
              <a:t>Exit Slip</a:t>
            </a:r>
            <a:endParaRPr lang="en-US" sz="4000" dirty="0">
              <a:solidFill>
                <a:srgbClr val="C00000"/>
              </a:solidFill>
              <a:latin typeface="Arial" pitchFamily="34" charset="0"/>
            </a:endParaRPr>
          </a:p>
        </p:txBody>
      </p:sp>
      <p:pic>
        <p:nvPicPr>
          <p:cNvPr id="1026" name="Picture 2" descr="C:\Users\amerritt\AppData\Local\Temp\MP900430954.JPG"/>
          <p:cNvPicPr>
            <a:picLocks noChangeAspect="1" noChangeArrowheads="1"/>
          </p:cNvPicPr>
          <p:nvPr/>
        </p:nvPicPr>
        <p:blipFill>
          <a:blip r:embed="rId2" cstate="print"/>
          <a:srcRect l="18213" t="13333" r="20083" b="12222"/>
          <a:stretch>
            <a:fillRect/>
          </a:stretch>
        </p:blipFill>
        <p:spPr bwMode="auto">
          <a:xfrm>
            <a:off x="685800" y="1600199"/>
            <a:ext cx="3978323" cy="4038601"/>
          </a:xfrm>
          <a:prstGeom prst="rect">
            <a:avLst/>
          </a:prstGeom>
          <a:noFill/>
        </p:spPr>
      </p:pic>
      <p:sp>
        <p:nvSpPr>
          <p:cNvPr id="6" name="TextBox 5"/>
          <p:cNvSpPr txBox="1">
            <a:spLocks noChangeArrowheads="1"/>
          </p:cNvSpPr>
          <p:nvPr/>
        </p:nvSpPr>
        <p:spPr bwMode="auto">
          <a:xfrm>
            <a:off x="4695497" y="2514600"/>
            <a:ext cx="4495800" cy="1938992"/>
          </a:xfrm>
          <a:prstGeom prst="rect">
            <a:avLst/>
          </a:prstGeom>
          <a:noFill/>
          <a:ln w="9525">
            <a:noFill/>
            <a:miter lim="800000"/>
            <a:headEnd/>
            <a:tailEnd/>
          </a:ln>
        </p:spPr>
        <p:txBody>
          <a:bodyPr wrap="square">
            <a:spAutoFit/>
          </a:bodyPr>
          <a:lstStyle/>
          <a:p>
            <a:pPr algn="ctr">
              <a:buClr>
                <a:schemeClr val="tx1"/>
              </a:buClr>
            </a:pPr>
            <a:r>
              <a:rPr lang="en-US" sz="4000" dirty="0" smtClean="0">
                <a:solidFill>
                  <a:schemeClr val="accent2">
                    <a:lumMod val="50000"/>
                  </a:schemeClr>
                </a:solidFill>
                <a:latin typeface="Arial" pitchFamily="34" charset="0"/>
              </a:rPr>
              <a:t>On a Post-It Note, </a:t>
            </a:r>
          </a:p>
          <a:p>
            <a:pPr algn="ctr">
              <a:buClr>
                <a:schemeClr val="tx1"/>
              </a:buClr>
            </a:pPr>
            <a:r>
              <a:rPr lang="en-US" sz="4000" dirty="0" smtClean="0">
                <a:solidFill>
                  <a:schemeClr val="accent2">
                    <a:lumMod val="50000"/>
                  </a:schemeClr>
                </a:solidFill>
                <a:latin typeface="Arial" pitchFamily="34" charset="0"/>
              </a:rPr>
              <a:t>define MDC using </a:t>
            </a:r>
            <a:r>
              <a:rPr lang="en-US" sz="4000" dirty="0" smtClean="0">
                <a:solidFill>
                  <a:srgbClr val="C00000"/>
                </a:solidFill>
                <a:latin typeface="Arial" pitchFamily="34" charset="0"/>
              </a:rPr>
              <a:t>one word</a:t>
            </a:r>
            <a:r>
              <a:rPr lang="en-US" sz="4000" dirty="0" smtClean="0">
                <a:solidFill>
                  <a:schemeClr val="accent2">
                    <a:lumMod val="50000"/>
                  </a:schemeClr>
                </a:solidFill>
                <a:latin typeface="Arial" pitchFamily="34" charset="0"/>
              </a:rPr>
              <a:t>.</a:t>
            </a:r>
            <a:endParaRPr lang="en-US" sz="4000" dirty="0">
              <a:solidFill>
                <a:schemeClr val="accent2">
                  <a:lumMod val="50000"/>
                </a:schemeClr>
              </a:solidFill>
              <a:latin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7239000" y="6629400"/>
            <a:ext cx="1905000" cy="457200"/>
          </a:xfrm>
          <a:prstGeom prst="rect">
            <a:avLst/>
          </a:prstGeom>
        </p:spPr>
        <p:txBody>
          <a:bodyPr/>
          <a:lstStyle/>
          <a:p>
            <a:pPr>
              <a:defRPr/>
            </a:pPr>
            <a:fld id="{8CEB5F60-CC71-411F-873E-6EE07BD3B656}" type="slidenum">
              <a:rPr lang="en-US" smtClean="0"/>
              <a:pPr>
                <a:defRPr/>
              </a:pPr>
              <a:t>3</a:t>
            </a:fld>
            <a:endParaRPr lang="en-US" dirty="0"/>
          </a:p>
        </p:txBody>
      </p:sp>
      <p:pic>
        <p:nvPicPr>
          <p:cNvPr id="1026" name="Picture 2">
            <a:hlinkClick r:id="rId2" action="ppaction://hlinkfile"/>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676400" y="1143000"/>
            <a:ext cx="6096000" cy="50358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30366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0" dirty="0" smtClean="0">
                <a:solidFill>
                  <a:srgbClr val="C00000"/>
                </a:solidFill>
                <a:latin typeface="+mn-lt"/>
              </a:rPr>
              <a:t>How does a Mathematician Think?</a:t>
            </a:r>
            <a:endParaRPr lang="en-US" sz="4000" b="0" dirty="0">
              <a:solidFill>
                <a:srgbClr val="C00000"/>
              </a:solidFill>
              <a:latin typeface="+mn-lt"/>
            </a:endParaRP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90800" y="1752600"/>
            <a:ext cx="4076700" cy="4076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689626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914400" y="304800"/>
            <a:ext cx="9525000" cy="1143000"/>
          </a:xfrm>
        </p:spPr>
        <p:txBody>
          <a:bodyPr>
            <a:normAutofit/>
          </a:bodyPr>
          <a:lstStyle/>
          <a:p>
            <a:pPr algn="l"/>
            <a:r>
              <a:rPr lang="en-US" sz="4000" b="0" spc="-150" dirty="0" smtClean="0">
                <a:solidFill>
                  <a:srgbClr val="C00000"/>
                </a:solidFill>
                <a:latin typeface="Arial" pitchFamily="34" charset="0"/>
                <a:ea typeface="ＭＳ Ｐゴシック" pitchFamily="34" charset="-128"/>
              </a:rPr>
              <a:t>Mathematical Habits of Mind</a:t>
            </a:r>
            <a:endParaRPr lang="en-US" sz="4000" b="0" spc="-150" dirty="0" smtClean="0">
              <a:solidFill>
                <a:srgbClr val="C00000"/>
              </a:solidFill>
              <a:latin typeface="Arial" pitchFamily="34" charset="0"/>
              <a:ea typeface="ＭＳ Ｐゴシック" pitchFamily="34" charset="-128"/>
            </a:endParaRPr>
          </a:p>
        </p:txBody>
      </p:sp>
      <p:sp>
        <p:nvSpPr>
          <p:cNvPr id="16389" name="Rectangle 3"/>
          <p:cNvSpPr>
            <a:spLocks noGrp="1" noChangeArrowheads="1"/>
          </p:cNvSpPr>
          <p:nvPr>
            <p:ph type="body" idx="1"/>
          </p:nvPr>
        </p:nvSpPr>
        <p:spPr>
          <a:xfrm>
            <a:off x="990600" y="1371600"/>
            <a:ext cx="8153400" cy="4800600"/>
          </a:xfrm>
        </p:spPr>
        <p:txBody>
          <a:bodyPr anchor="t" anchorCtr="0">
            <a:noAutofit/>
          </a:bodyPr>
          <a:lstStyle/>
          <a:p>
            <a:pPr marL="514350" indent="-514350">
              <a:spcBef>
                <a:spcPct val="0"/>
              </a:spcBef>
              <a:spcAft>
                <a:spcPts val="600"/>
              </a:spcAft>
              <a:buClr>
                <a:srgbClr val="C00000"/>
              </a:buClr>
              <a:buFont typeface="Wingdings" pitchFamily="2" charset="2"/>
              <a:buAutoNum type="arabicParenR"/>
            </a:pPr>
            <a:r>
              <a:rPr lang="en-US" sz="2600" b="0" dirty="0" smtClean="0">
                <a:solidFill>
                  <a:schemeClr val="accent2">
                    <a:lumMod val="50000"/>
                  </a:schemeClr>
                </a:solidFill>
                <a:latin typeface="Arial" pitchFamily="34" charset="0"/>
                <a:ea typeface="ＭＳ Ｐゴシック" pitchFamily="34" charset="-128"/>
              </a:rPr>
              <a:t>Make sense of problems and persevere in solving them.</a:t>
            </a:r>
          </a:p>
          <a:p>
            <a:pPr marL="514350" indent="-514350">
              <a:spcBef>
                <a:spcPct val="0"/>
              </a:spcBef>
              <a:spcAft>
                <a:spcPts val="600"/>
              </a:spcAft>
              <a:buClr>
                <a:srgbClr val="C00000"/>
              </a:buClr>
              <a:buFont typeface="Wingdings" pitchFamily="2" charset="2"/>
              <a:buAutoNum type="arabicParenR"/>
            </a:pPr>
            <a:r>
              <a:rPr lang="en-US" sz="2600" b="0" dirty="0" smtClean="0">
                <a:solidFill>
                  <a:schemeClr val="accent2">
                    <a:lumMod val="50000"/>
                  </a:schemeClr>
                </a:solidFill>
                <a:latin typeface="Arial" pitchFamily="34" charset="0"/>
                <a:ea typeface="ＭＳ Ｐゴシック" pitchFamily="34" charset="-128"/>
              </a:rPr>
              <a:t>Reason abstractly and quantitatively.</a:t>
            </a:r>
          </a:p>
          <a:p>
            <a:pPr marL="514350" indent="-514350">
              <a:spcBef>
                <a:spcPct val="0"/>
              </a:spcBef>
              <a:spcAft>
                <a:spcPts val="600"/>
              </a:spcAft>
              <a:buClr>
                <a:srgbClr val="C00000"/>
              </a:buClr>
              <a:buFont typeface="Wingdings" pitchFamily="2" charset="2"/>
              <a:buAutoNum type="arabicParenR"/>
            </a:pPr>
            <a:r>
              <a:rPr lang="en-US" sz="2600" b="0" dirty="0" smtClean="0">
                <a:solidFill>
                  <a:schemeClr val="accent2">
                    <a:lumMod val="50000"/>
                  </a:schemeClr>
                </a:solidFill>
                <a:latin typeface="Arial" pitchFamily="34" charset="0"/>
                <a:ea typeface="ＭＳ Ｐゴシック" pitchFamily="34" charset="-128"/>
              </a:rPr>
              <a:t>Construct viable arguments and critique the reasoning of others.</a:t>
            </a:r>
          </a:p>
          <a:p>
            <a:pPr marL="514350" indent="-514350">
              <a:spcBef>
                <a:spcPct val="0"/>
              </a:spcBef>
              <a:spcAft>
                <a:spcPts val="600"/>
              </a:spcAft>
              <a:buClr>
                <a:srgbClr val="C00000"/>
              </a:buClr>
              <a:buFont typeface="Wingdings" pitchFamily="2" charset="2"/>
              <a:buAutoNum type="arabicParenR"/>
            </a:pPr>
            <a:r>
              <a:rPr lang="en-US" sz="2600" b="0" dirty="0" smtClean="0">
                <a:solidFill>
                  <a:schemeClr val="accent2">
                    <a:lumMod val="50000"/>
                  </a:schemeClr>
                </a:solidFill>
                <a:latin typeface="Arial" pitchFamily="34" charset="0"/>
                <a:ea typeface="ＭＳ Ｐゴシック" pitchFamily="34" charset="-128"/>
              </a:rPr>
              <a:t>Model with mathematics.</a:t>
            </a:r>
          </a:p>
          <a:p>
            <a:pPr marL="514350" indent="-514350">
              <a:spcBef>
                <a:spcPct val="0"/>
              </a:spcBef>
              <a:spcAft>
                <a:spcPts val="600"/>
              </a:spcAft>
              <a:buClr>
                <a:srgbClr val="C00000"/>
              </a:buClr>
              <a:buFont typeface="Wingdings" pitchFamily="2" charset="2"/>
              <a:buAutoNum type="arabicParenR"/>
            </a:pPr>
            <a:r>
              <a:rPr lang="en-US" sz="2600" b="0" dirty="0" smtClean="0">
                <a:solidFill>
                  <a:schemeClr val="accent2">
                    <a:lumMod val="50000"/>
                  </a:schemeClr>
                </a:solidFill>
                <a:latin typeface="Arial" pitchFamily="34" charset="0"/>
                <a:ea typeface="ＭＳ Ｐゴシック" pitchFamily="34" charset="-128"/>
              </a:rPr>
              <a:t>Use appropriate tools strategically.</a:t>
            </a:r>
          </a:p>
          <a:p>
            <a:pPr marL="514350" indent="-514350">
              <a:spcBef>
                <a:spcPct val="0"/>
              </a:spcBef>
              <a:spcAft>
                <a:spcPts val="600"/>
              </a:spcAft>
              <a:buClr>
                <a:srgbClr val="C00000"/>
              </a:buClr>
              <a:buFont typeface="Wingdings" pitchFamily="2" charset="2"/>
              <a:buAutoNum type="arabicParenR"/>
            </a:pPr>
            <a:r>
              <a:rPr lang="en-US" sz="2600" b="0" dirty="0" smtClean="0">
                <a:solidFill>
                  <a:schemeClr val="accent2">
                    <a:lumMod val="50000"/>
                  </a:schemeClr>
                </a:solidFill>
                <a:latin typeface="Arial" pitchFamily="34" charset="0"/>
                <a:ea typeface="ＭＳ Ｐゴシック" pitchFamily="34" charset="-128"/>
              </a:rPr>
              <a:t>Attend to precision.</a:t>
            </a:r>
          </a:p>
          <a:p>
            <a:pPr marL="514350" indent="-514350">
              <a:spcBef>
                <a:spcPct val="0"/>
              </a:spcBef>
              <a:spcAft>
                <a:spcPts val="600"/>
              </a:spcAft>
              <a:buClr>
                <a:srgbClr val="C00000"/>
              </a:buClr>
              <a:buFont typeface="Wingdings" pitchFamily="2" charset="2"/>
              <a:buAutoNum type="arabicParenR"/>
            </a:pPr>
            <a:r>
              <a:rPr lang="en-US" sz="2600" b="0" dirty="0" smtClean="0">
                <a:solidFill>
                  <a:schemeClr val="accent2">
                    <a:lumMod val="50000"/>
                  </a:schemeClr>
                </a:solidFill>
                <a:latin typeface="Arial" pitchFamily="34" charset="0"/>
                <a:ea typeface="ＭＳ Ｐゴシック" pitchFamily="34" charset="-128"/>
              </a:rPr>
              <a:t>Look for and make use of structure.</a:t>
            </a:r>
          </a:p>
          <a:p>
            <a:pPr marL="514350" indent="-514350">
              <a:spcBef>
                <a:spcPct val="0"/>
              </a:spcBef>
              <a:spcAft>
                <a:spcPts val="600"/>
              </a:spcAft>
              <a:buClr>
                <a:srgbClr val="C00000"/>
              </a:buClr>
              <a:buFont typeface="Wingdings" pitchFamily="2" charset="2"/>
              <a:buAutoNum type="arabicParenR"/>
            </a:pPr>
            <a:r>
              <a:rPr lang="en-US" sz="2600" b="0" dirty="0" smtClean="0">
                <a:solidFill>
                  <a:schemeClr val="accent2">
                    <a:lumMod val="50000"/>
                  </a:schemeClr>
                </a:solidFill>
                <a:latin typeface="Arial" pitchFamily="34" charset="0"/>
                <a:ea typeface="ＭＳ Ｐゴシック" pitchFamily="34" charset="-128"/>
              </a:rPr>
              <a:t>Look for and express regularity in repeated reasoning.          </a:t>
            </a:r>
          </a:p>
        </p:txBody>
      </p:sp>
      <p:sp>
        <p:nvSpPr>
          <p:cNvPr id="2" name="Rectangle 1"/>
          <p:cNvSpPr/>
          <p:nvPr/>
        </p:nvSpPr>
        <p:spPr>
          <a:xfrm>
            <a:off x="5394913" y="6488668"/>
            <a:ext cx="2834687" cy="400110"/>
          </a:xfrm>
          <a:prstGeom prst="rect">
            <a:avLst/>
          </a:prstGeom>
        </p:spPr>
        <p:txBody>
          <a:bodyPr wrap="none">
            <a:spAutoFit/>
          </a:bodyPr>
          <a:lstStyle/>
          <a:p>
            <a:pPr marL="514350" indent="-514350">
              <a:spcAft>
                <a:spcPts val="600"/>
              </a:spcAft>
              <a:buClr>
                <a:srgbClr val="C00000"/>
              </a:buClr>
            </a:pPr>
            <a:r>
              <a:rPr lang="en-US" sz="2000" dirty="0" smtClean="0">
                <a:solidFill>
                  <a:schemeClr val="accent2">
                    <a:lumMod val="50000"/>
                  </a:schemeClr>
                </a:solidFill>
                <a:latin typeface="Arial" pitchFamily="34" charset="0"/>
                <a:ea typeface="ＭＳ Ｐゴシック" pitchFamily="34" charset="-128"/>
              </a:rPr>
              <a:t>(NGA &amp; CCSSO, 2010)</a:t>
            </a:r>
            <a:endParaRPr lang="en-US" sz="2000" dirty="0">
              <a:solidFill>
                <a:schemeClr val="accent2">
                  <a:lumMod val="50000"/>
                </a:schemeClr>
              </a:solidFill>
              <a:latin typeface="Arial" pitchFamily="34" charset="0"/>
              <a:ea typeface="ＭＳ Ｐゴシック" pitchFamily="34" charset="-128"/>
            </a:endParaRPr>
          </a:p>
        </p:txBody>
      </p:sp>
    </p:spTree>
    <p:extLst>
      <p:ext uri="{BB962C8B-B14F-4D97-AF65-F5344CB8AC3E}">
        <p14:creationId xmlns:p14="http://schemas.microsoft.com/office/powerpoint/2010/main" val="12432911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000" b="0" dirty="0" smtClean="0">
                <a:solidFill>
                  <a:srgbClr val="C00000"/>
                </a:solidFill>
                <a:latin typeface="+mn-lt"/>
              </a:rPr>
              <a:t>Reflection</a:t>
            </a:r>
            <a:endParaRPr lang="en-US" sz="4000" b="0" dirty="0">
              <a:solidFill>
                <a:srgbClr val="C00000"/>
              </a:solidFill>
              <a:latin typeface="+mn-lt"/>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335585"/>
            <a:ext cx="3934167" cy="49128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44820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rotWithShape="1">
          <a:blip r:embed="rId3">
            <a:extLst>
              <a:ext uri="{28A0092B-C50C-407E-A947-70E740481C1C}">
                <a14:useLocalDpi xmlns:a14="http://schemas.microsoft.com/office/drawing/2010/main" val="0"/>
              </a:ext>
            </a:extLst>
          </a:blip>
          <a:srcRect l="2009"/>
          <a:stretch/>
        </p:blipFill>
        <p:spPr bwMode="auto">
          <a:xfrm>
            <a:off x="1582615" y="1438656"/>
            <a:ext cx="6573404" cy="4809744"/>
          </a:xfrm>
          <a:prstGeom prst="rect">
            <a:avLst/>
          </a:prstGeom>
          <a:noFill/>
          <a:ln>
            <a:noFill/>
          </a:ln>
        </p:spPr>
      </p:pic>
      <p:sp>
        <p:nvSpPr>
          <p:cNvPr id="7" name="TextBox 3"/>
          <p:cNvSpPr txBox="1">
            <a:spLocks noChangeArrowheads="1"/>
          </p:cNvSpPr>
          <p:nvPr/>
        </p:nvSpPr>
        <p:spPr bwMode="auto">
          <a:xfrm>
            <a:off x="990600" y="434975"/>
            <a:ext cx="7086600" cy="707886"/>
          </a:xfrm>
          <a:prstGeom prst="rect">
            <a:avLst/>
          </a:prstGeom>
          <a:noFill/>
          <a:ln w="9525">
            <a:noFill/>
            <a:miter lim="800000"/>
            <a:headEnd/>
            <a:tailEnd/>
          </a:ln>
        </p:spPr>
        <p:txBody>
          <a:bodyPr wrap="square">
            <a:spAutoFit/>
          </a:bodyPr>
          <a:lstStyle/>
          <a:p>
            <a:r>
              <a:rPr lang="en-US" sz="4000" dirty="0" smtClean="0">
                <a:solidFill>
                  <a:srgbClr val="C00000"/>
                </a:solidFill>
                <a:latin typeface="Arial" pitchFamily="34" charset="0"/>
              </a:rPr>
              <a:t>Problem Solving Process</a:t>
            </a:r>
            <a:endParaRPr lang="en-US" sz="4000" dirty="0">
              <a:solidFill>
                <a:srgbClr val="C00000"/>
              </a:solidFill>
              <a:latin typeface="Arial" pitchFamily="34" charset="0"/>
            </a:endParaRPr>
          </a:p>
        </p:txBody>
      </p:sp>
      <p:sp>
        <p:nvSpPr>
          <p:cNvPr id="8" name="Rectangle 7"/>
          <p:cNvSpPr/>
          <p:nvPr/>
        </p:nvSpPr>
        <p:spPr>
          <a:xfrm>
            <a:off x="6410110" y="6488668"/>
            <a:ext cx="2733890" cy="400110"/>
          </a:xfrm>
          <a:prstGeom prst="rect">
            <a:avLst/>
          </a:prstGeom>
        </p:spPr>
        <p:txBody>
          <a:bodyPr wrap="none">
            <a:spAutoFit/>
          </a:bodyPr>
          <a:lstStyle/>
          <a:p>
            <a:pPr marL="514350" indent="-514350">
              <a:spcAft>
                <a:spcPts val="600"/>
              </a:spcAft>
              <a:buClr>
                <a:srgbClr val="C00000"/>
              </a:buClr>
            </a:pPr>
            <a:r>
              <a:rPr lang="en-US" sz="2000" dirty="0" smtClean="0">
                <a:solidFill>
                  <a:schemeClr val="accent2">
                    <a:lumMod val="50000"/>
                  </a:schemeClr>
                </a:solidFill>
                <a:latin typeface="Arial" pitchFamily="34" charset="0"/>
                <a:ea typeface="ＭＳ Ｐゴシック" pitchFamily="34" charset="-128"/>
              </a:rPr>
              <a:t>(Texas &amp; Jones, 2013)</a:t>
            </a:r>
            <a:endParaRPr lang="en-US" sz="2000" dirty="0">
              <a:solidFill>
                <a:schemeClr val="accent2">
                  <a:lumMod val="50000"/>
                </a:schemeClr>
              </a:solidFill>
              <a:latin typeface="Arial" pitchFamily="34" charset="0"/>
              <a:ea typeface="ＭＳ Ｐゴシック" pitchFamily="34" charset="-128"/>
            </a:endParaRPr>
          </a:p>
        </p:txBody>
      </p:sp>
    </p:spTree>
    <p:extLst>
      <p:ext uri="{BB962C8B-B14F-4D97-AF65-F5344CB8AC3E}">
        <p14:creationId xmlns:p14="http://schemas.microsoft.com/office/powerpoint/2010/main" val="24107504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90600" y="1371600"/>
            <a:ext cx="7918810" cy="4737866"/>
          </a:xfrm>
        </p:spPr>
        <p:txBody>
          <a:bodyPr>
            <a:noAutofit/>
          </a:bodyPr>
          <a:lstStyle/>
          <a:p>
            <a:pPr marL="457200" indent="-457200">
              <a:spcBef>
                <a:spcPts val="0"/>
              </a:spcBef>
              <a:spcAft>
                <a:spcPts val="1200"/>
              </a:spcAft>
              <a:buClr>
                <a:srgbClr val="C00000"/>
              </a:buClr>
              <a:buFont typeface="+mj-lt"/>
              <a:buAutoNum type="arabicPeriod"/>
            </a:pPr>
            <a:r>
              <a:rPr lang="en-US" b="0" dirty="0" smtClean="0">
                <a:solidFill>
                  <a:srgbClr val="C00000"/>
                </a:solidFill>
                <a:latin typeface="+mj-lt"/>
                <a:cs typeface="Garamond"/>
              </a:rPr>
              <a:t>Answer </a:t>
            </a:r>
            <a:r>
              <a:rPr lang="en-US" b="0" dirty="0">
                <a:solidFill>
                  <a:srgbClr val="C00000"/>
                </a:solidFill>
                <a:latin typeface="+mj-lt"/>
                <a:cs typeface="Garamond"/>
              </a:rPr>
              <a:t>Statement</a:t>
            </a:r>
          </a:p>
          <a:p>
            <a:pPr marL="759143" lvl="1" indent="-457200">
              <a:spcBef>
                <a:spcPts val="0"/>
              </a:spcBef>
              <a:spcAft>
                <a:spcPts val="1200"/>
              </a:spcAft>
              <a:buClr>
                <a:srgbClr val="C00000"/>
              </a:buClr>
              <a:buFont typeface="+mj-lt"/>
              <a:buAutoNum type="alphaLcPeriod"/>
            </a:pPr>
            <a:r>
              <a:rPr lang="en-US" sz="2800" b="0" dirty="0" smtClean="0">
                <a:solidFill>
                  <a:schemeClr val="accent2">
                    <a:lumMod val="50000"/>
                  </a:schemeClr>
                </a:solidFill>
                <a:latin typeface="+mj-lt"/>
                <a:cs typeface="Garamond"/>
              </a:rPr>
              <a:t>Hint</a:t>
            </a:r>
            <a:r>
              <a:rPr lang="en-US" sz="2800" b="0" dirty="0">
                <a:solidFill>
                  <a:schemeClr val="accent2">
                    <a:lumMod val="50000"/>
                  </a:schemeClr>
                </a:solidFill>
                <a:latin typeface="+mj-lt"/>
                <a:cs typeface="Garamond"/>
              </a:rPr>
              <a:t>: The question usually appears as the last sentence of the problem. C</a:t>
            </a:r>
            <a:r>
              <a:rPr lang="en-US" sz="2800" b="0" dirty="0" smtClean="0">
                <a:solidFill>
                  <a:schemeClr val="accent2">
                    <a:lumMod val="50000"/>
                  </a:schemeClr>
                </a:solidFill>
                <a:latin typeface="+mj-lt"/>
                <a:cs typeface="Garamond"/>
              </a:rPr>
              <a:t>over </a:t>
            </a:r>
            <a:r>
              <a:rPr lang="en-US" sz="2800" b="0" dirty="0">
                <a:solidFill>
                  <a:schemeClr val="accent2">
                    <a:lumMod val="50000"/>
                  </a:schemeClr>
                </a:solidFill>
                <a:latin typeface="+mj-lt"/>
                <a:cs typeface="Garamond"/>
              </a:rPr>
              <a:t>the other information and focus on the last line to determine what the problem is asking. (</a:t>
            </a:r>
            <a:r>
              <a:rPr lang="en-US" sz="2800" b="0" dirty="0" smtClean="0">
                <a:solidFill>
                  <a:schemeClr val="accent2">
                    <a:lumMod val="50000"/>
                  </a:schemeClr>
                </a:solidFill>
                <a:latin typeface="+mj-lt"/>
                <a:cs typeface="Garamond"/>
              </a:rPr>
              <a:t>NOTE: </a:t>
            </a:r>
            <a:r>
              <a:rPr lang="en-US" sz="2800" b="0" dirty="0">
                <a:solidFill>
                  <a:schemeClr val="accent2">
                    <a:lumMod val="50000"/>
                  </a:schemeClr>
                </a:solidFill>
                <a:latin typeface="+mj-lt"/>
                <a:cs typeface="Garamond"/>
              </a:rPr>
              <a:t>If the question is not here, go to the preceding line until it is found.</a:t>
            </a:r>
            <a:r>
              <a:rPr lang="en-US" sz="2800" b="0" dirty="0" smtClean="0">
                <a:solidFill>
                  <a:schemeClr val="accent2">
                    <a:lumMod val="50000"/>
                  </a:schemeClr>
                </a:solidFill>
                <a:latin typeface="+mj-lt"/>
                <a:cs typeface="Garamond"/>
              </a:rPr>
              <a:t>)</a:t>
            </a:r>
            <a:endParaRPr lang="en-US" sz="2800" b="0" dirty="0">
              <a:solidFill>
                <a:schemeClr val="accent2">
                  <a:lumMod val="50000"/>
                </a:schemeClr>
              </a:solidFill>
              <a:latin typeface="+mj-lt"/>
              <a:cs typeface="Garamond"/>
            </a:endParaRPr>
          </a:p>
          <a:p>
            <a:pPr marL="759143" lvl="1" indent="-457200">
              <a:spcBef>
                <a:spcPts val="0"/>
              </a:spcBef>
              <a:spcAft>
                <a:spcPts val="1200"/>
              </a:spcAft>
              <a:buClr>
                <a:srgbClr val="C00000"/>
              </a:buClr>
              <a:buFont typeface="+mj-lt"/>
              <a:buAutoNum type="alphaLcPeriod"/>
            </a:pPr>
            <a:r>
              <a:rPr lang="en-US" sz="2800" b="0" dirty="0" smtClean="0">
                <a:solidFill>
                  <a:schemeClr val="accent2">
                    <a:lumMod val="50000"/>
                  </a:schemeClr>
                </a:solidFill>
                <a:latin typeface="+mj-lt"/>
                <a:cs typeface="Garamond"/>
              </a:rPr>
              <a:t>Write </a:t>
            </a:r>
            <a:r>
              <a:rPr lang="en-US" sz="2800" b="0" dirty="0">
                <a:solidFill>
                  <a:schemeClr val="accent2">
                    <a:lumMod val="50000"/>
                  </a:schemeClr>
                </a:solidFill>
                <a:latin typeface="+mj-lt"/>
                <a:cs typeface="Garamond"/>
              </a:rPr>
              <a:t>the question as an answer statement and leave a blank for the solution.</a:t>
            </a:r>
          </a:p>
          <a:p>
            <a:pPr>
              <a:spcBef>
                <a:spcPts val="0"/>
              </a:spcBef>
              <a:spcAft>
                <a:spcPts val="1200"/>
              </a:spcAft>
              <a:buClr>
                <a:srgbClr val="C00000"/>
              </a:buClr>
            </a:pPr>
            <a:endParaRPr lang="en-US" b="0" dirty="0">
              <a:solidFill>
                <a:schemeClr val="accent2">
                  <a:lumMod val="50000"/>
                </a:schemeClr>
              </a:solidFill>
              <a:latin typeface="+mj-lt"/>
            </a:endParaRPr>
          </a:p>
        </p:txBody>
      </p:sp>
      <p:sp>
        <p:nvSpPr>
          <p:cNvPr id="6" name="TextBox 3"/>
          <p:cNvSpPr txBox="1">
            <a:spLocks noChangeArrowheads="1"/>
          </p:cNvSpPr>
          <p:nvPr/>
        </p:nvSpPr>
        <p:spPr bwMode="auto">
          <a:xfrm>
            <a:off x="990600" y="434975"/>
            <a:ext cx="7086600" cy="707886"/>
          </a:xfrm>
          <a:prstGeom prst="rect">
            <a:avLst/>
          </a:prstGeom>
          <a:noFill/>
          <a:ln w="9525">
            <a:noFill/>
            <a:miter lim="800000"/>
            <a:headEnd/>
            <a:tailEnd/>
          </a:ln>
        </p:spPr>
        <p:txBody>
          <a:bodyPr wrap="square">
            <a:spAutoFit/>
          </a:bodyPr>
          <a:lstStyle/>
          <a:p>
            <a:r>
              <a:rPr lang="en-US" sz="4000" dirty="0" smtClean="0">
                <a:solidFill>
                  <a:srgbClr val="C00000"/>
                </a:solidFill>
                <a:latin typeface="Arial" pitchFamily="34" charset="0"/>
              </a:rPr>
              <a:t>Problem Solving Process</a:t>
            </a:r>
            <a:endParaRPr lang="en-US" sz="4000" dirty="0">
              <a:solidFill>
                <a:srgbClr val="C00000"/>
              </a:solidFill>
              <a:latin typeface="Arial" pitchFamily="34" charset="0"/>
            </a:endParaRPr>
          </a:p>
        </p:txBody>
      </p:sp>
      <p:sp>
        <p:nvSpPr>
          <p:cNvPr id="7" name="Rectangle 6"/>
          <p:cNvSpPr/>
          <p:nvPr/>
        </p:nvSpPr>
        <p:spPr>
          <a:xfrm>
            <a:off x="5419510" y="6488668"/>
            <a:ext cx="2733890" cy="400110"/>
          </a:xfrm>
          <a:prstGeom prst="rect">
            <a:avLst/>
          </a:prstGeom>
        </p:spPr>
        <p:txBody>
          <a:bodyPr wrap="none">
            <a:spAutoFit/>
          </a:bodyPr>
          <a:lstStyle/>
          <a:p>
            <a:pPr marL="514350" indent="-514350">
              <a:spcAft>
                <a:spcPts val="600"/>
              </a:spcAft>
              <a:buClr>
                <a:srgbClr val="C00000"/>
              </a:buClr>
            </a:pPr>
            <a:r>
              <a:rPr lang="en-US" sz="2000" dirty="0" smtClean="0">
                <a:solidFill>
                  <a:schemeClr val="accent2">
                    <a:lumMod val="50000"/>
                  </a:schemeClr>
                </a:solidFill>
                <a:latin typeface="Arial" pitchFamily="34" charset="0"/>
                <a:ea typeface="ＭＳ Ｐゴシック" pitchFamily="34" charset="-128"/>
              </a:rPr>
              <a:t>(Texas &amp; Jones, 2013)</a:t>
            </a:r>
            <a:endParaRPr lang="en-US" sz="2000" dirty="0">
              <a:solidFill>
                <a:schemeClr val="accent2">
                  <a:lumMod val="50000"/>
                </a:schemeClr>
              </a:solidFill>
              <a:latin typeface="Arial" pitchFamily="34" charset="0"/>
              <a:ea typeface="ＭＳ Ｐゴシック" pitchFamily="34" charset="-128"/>
            </a:endParaRPr>
          </a:p>
        </p:txBody>
      </p:sp>
    </p:spTree>
    <p:extLst>
      <p:ext uri="{BB962C8B-B14F-4D97-AF65-F5344CB8AC3E}">
        <p14:creationId xmlns:p14="http://schemas.microsoft.com/office/powerpoint/2010/main" val="26624546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90600" y="1371600"/>
            <a:ext cx="7918810" cy="4737866"/>
          </a:xfrm>
        </p:spPr>
        <p:txBody>
          <a:bodyPr>
            <a:normAutofit/>
          </a:bodyPr>
          <a:lstStyle/>
          <a:p>
            <a:pPr marL="514350" lvl="0" indent="-514350">
              <a:spcBef>
                <a:spcPts val="0"/>
              </a:spcBef>
              <a:spcAft>
                <a:spcPts val="1200"/>
              </a:spcAft>
              <a:buClr>
                <a:srgbClr val="C00000"/>
              </a:buClr>
              <a:buFont typeface="+mj-lt"/>
              <a:buAutoNum type="arabicPeriod" startAt="2"/>
            </a:pPr>
            <a:r>
              <a:rPr lang="en-US" b="0" dirty="0" smtClean="0">
                <a:solidFill>
                  <a:srgbClr val="C00000"/>
                </a:solidFill>
                <a:latin typeface="+mj-lt"/>
                <a:cs typeface="Garamond"/>
              </a:rPr>
              <a:t>Given Information</a:t>
            </a:r>
            <a:endParaRPr lang="en-US" b="0" dirty="0">
              <a:solidFill>
                <a:srgbClr val="C00000"/>
              </a:solidFill>
              <a:latin typeface="+mj-lt"/>
              <a:cs typeface="Garamond"/>
            </a:endParaRPr>
          </a:p>
          <a:p>
            <a:pPr marL="759143" lvl="1" indent="-457200">
              <a:spcBef>
                <a:spcPts val="0"/>
              </a:spcBef>
              <a:spcAft>
                <a:spcPts val="1200"/>
              </a:spcAft>
              <a:buClr>
                <a:srgbClr val="C00000"/>
              </a:buClr>
              <a:buFont typeface="+mj-lt"/>
              <a:buAutoNum type="alphaLcPeriod"/>
            </a:pPr>
            <a:r>
              <a:rPr lang="en-US" sz="2800" b="0" dirty="0" smtClean="0">
                <a:solidFill>
                  <a:schemeClr val="accent2">
                    <a:lumMod val="50000"/>
                  </a:schemeClr>
                </a:solidFill>
                <a:latin typeface="+mj-lt"/>
                <a:cs typeface="Garamond"/>
              </a:rPr>
              <a:t>Hint</a:t>
            </a:r>
            <a:r>
              <a:rPr lang="en-US" sz="2800" b="0" dirty="0">
                <a:solidFill>
                  <a:schemeClr val="accent2">
                    <a:lumMod val="50000"/>
                  </a:schemeClr>
                </a:solidFill>
                <a:latin typeface="+mj-lt"/>
                <a:cs typeface="Garamond"/>
              </a:rPr>
              <a:t>: Use the same process of covering everything and view each sentence separately. </a:t>
            </a:r>
          </a:p>
          <a:p>
            <a:pPr marL="759143" lvl="1" indent="-457200">
              <a:spcBef>
                <a:spcPts val="0"/>
              </a:spcBef>
              <a:spcAft>
                <a:spcPts val="1200"/>
              </a:spcAft>
              <a:buClr>
                <a:srgbClr val="C00000"/>
              </a:buClr>
              <a:buFont typeface="+mj-lt"/>
              <a:buAutoNum type="alphaLcPeriod"/>
            </a:pPr>
            <a:r>
              <a:rPr lang="en-US" sz="2800" b="0" dirty="0" smtClean="0">
                <a:solidFill>
                  <a:schemeClr val="accent2">
                    <a:lumMod val="50000"/>
                  </a:schemeClr>
                </a:solidFill>
                <a:latin typeface="+mj-lt"/>
                <a:cs typeface="Garamond"/>
              </a:rPr>
              <a:t>Determine </a:t>
            </a:r>
            <a:r>
              <a:rPr lang="en-US" sz="2800" b="0" dirty="0">
                <a:solidFill>
                  <a:schemeClr val="accent2">
                    <a:lumMod val="50000"/>
                  </a:schemeClr>
                </a:solidFill>
                <a:latin typeface="+mj-lt"/>
                <a:cs typeface="Garamond"/>
              </a:rPr>
              <a:t>and record relevant information from the problem.</a:t>
            </a:r>
          </a:p>
          <a:p>
            <a:pPr marL="759143" lvl="1" indent="-457200">
              <a:spcBef>
                <a:spcPts val="0"/>
              </a:spcBef>
              <a:spcAft>
                <a:spcPts val="1200"/>
              </a:spcAft>
              <a:buClr>
                <a:srgbClr val="C00000"/>
              </a:buClr>
              <a:buFont typeface="+mj-lt"/>
              <a:buAutoNum type="alphaLcPeriod"/>
            </a:pPr>
            <a:endParaRPr lang="en-US" b="0" dirty="0">
              <a:solidFill>
                <a:schemeClr val="accent2">
                  <a:lumMod val="50000"/>
                </a:schemeClr>
              </a:solidFill>
              <a:latin typeface="+mj-lt"/>
            </a:endParaRPr>
          </a:p>
        </p:txBody>
      </p:sp>
      <p:sp>
        <p:nvSpPr>
          <p:cNvPr id="6" name="TextBox 3"/>
          <p:cNvSpPr txBox="1">
            <a:spLocks noChangeArrowheads="1"/>
          </p:cNvSpPr>
          <p:nvPr/>
        </p:nvSpPr>
        <p:spPr bwMode="auto">
          <a:xfrm>
            <a:off x="990600" y="434975"/>
            <a:ext cx="7086600" cy="707886"/>
          </a:xfrm>
          <a:prstGeom prst="rect">
            <a:avLst/>
          </a:prstGeom>
          <a:noFill/>
          <a:ln w="9525">
            <a:noFill/>
            <a:miter lim="800000"/>
            <a:headEnd/>
            <a:tailEnd/>
          </a:ln>
        </p:spPr>
        <p:txBody>
          <a:bodyPr wrap="square">
            <a:spAutoFit/>
          </a:bodyPr>
          <a:lstStyle/>
          <a:p>
            <a:r>
              <a:rPr lang="en-US" sz="4000" dirty="0" smtClean="0">
                <a:solidFill>
                  <a:srgbClr val="C00000"/>
                </a:solidFill>
                <a:latin typeface="Arial" pitchFamily="34" charset="0"/>
              </a:rPr>
              <a:t>Problem Solving Process</a:t>
            </a:r>
            <a:endParaRPr lang="en-US" sz="4000" dirty="0">
              <a:solidFill>
                <a:srgbClr val="C00000"/>
              </a:solidFill>
              <a:latin typeface="Arial" pitchFamily="34" charset="0"/>
            </a:endParaRPr>
          </a:p>
        </p:txBody>
      </p:sp>
      <p:sp>
        <p:nvSpPr>
          <p:cNvPr id="7" name="Rectangle 6"/>
          <p:cNvSpPr/>
          <p:nvPr/>
        </p:nvSpPr>
        <p:spPr>
          <a:xfrm>
            <a:off x="5419510" y="6488668"/>
            <a:ext cx="2733890" cy="400110"/>
          </a:xfrm>
          <a:prstGeom prst="rect">
            <a:avLst/>
          </a:prstGeom>
        </p:spPr>
        <p:txBody>
          <a:bodyPr wrap="none">
            <a:spAutoFit/>
          </a:bodyPr>
          <a:lstStyle/>
          <a:p>
            <a:pPr marL="514350" indent="-514350">
              <a:spcAft>
                <a:spcPts val="600"/>
              </a:spcAft>
              <a:buClr>
                <a:srgbClr val="C00000"/>
              </a:buClr>
            </a:pPr>
            <a:r>
              <a:rPr lang="en-US" sz="2000" dirty="0" smtClean="0">
                <a:solidFill>
                  <a:schemeClr val="accent2">
                    <a:lumMod val="50000"/>
                  </a:schemeClr>
                </a:solidFill>
                <a:latin typeface="Arial" pitchFamily="34" charset="0"/>
                <a:ea typeface="ＭＳ Ｐゴシック" pitchFamily="34" charset="-128"/>
              </a:rPr>
              <a:t>(Texas &amp; Jones, 2013)</a:t>
            </a:r>
            <a:endParaRPr lang="en-US" sz="2000" dirty="0">
              <a:solidFill>
                <a:schemeClr val="accent2">
                  <a:lumMod val="50000"/>
                </a:schemeClr>
              </a:solidFill>
              <a:latin typeface="Arial" pitchFamily="34" charset="0"/>
              <a:ea typeface="ＭＳ Ｐゴシック" pitchFamily="34" charset="-128"/>
            </a:endParaRPr>
          </a:p>
        </p:txBody>
      </p:sp>
    </p:spTree>
    <p:extLst>
      <p:ext uri="{BB962C8B-B14F-4D97-AF65-F5344CB8AC3E}">
        <p14:creationId xmlns:p14="http://schemas.microsoft.com/office/powerpoint/2010/main" val="2301290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1_blank">
  <a:themeElements>
    <a:clrScheme name="blan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rgbClr val="40347C"/>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rgbClr val="40347C"/>
            </a:solidFill>
            <a:effectLst/>
            <a:latin typeface="Arial" charset="0"/>
          </a:defRPr>
        </a:defPPr>
      </a:lstStyle>
    </a:lnDef>
  </a:objectDefaults>
  <a:extraClrSchemeLst>
    <a:extraClrScheme>
      <a:clrScheme name="blan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11658</TotalTime>
  <Words>2654</Words>
  <Application>Microsoft Office PowerPoint</Application>
  <PresentationFormat>On-screen Show (4:3)</PresentationFormat>
  <Paragraphs>179</Paragraphs>
  <Slides>22</Slides>
  <Notes>15</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1_blank</vt:lpstr>
      <vt:lpstr>PowerPoint Presentation</vt:lpstr>
      <vt:lpstr>What are you doing currently to incorporate mathematical thinking in your classroom?</vt:lpstr>
      <vt:lpstr>PowerPoint Presentation</vt:lpstr>
      <vt:lpstr>How does a Mathematician Think?</vt:lpstr>
      <vt:lpstr>Mathematical Habits of Mind</vt:lpstr>
      <vt:lpstr>Reflection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Reflection</vt:lpstr>
      <vt:lpstr>Why Teach Numeracy “Across the Curriculum”? </vt:lpstr>
      <vt:lpstr>Memory Activity</vt:lpstr>
      <vt:lpstr>Memory Activity</vt:lpstr>
      <vt:lpstr>PowerPoint Presentation</vt:lpstr>
    </vt:vector>
  </TitlesOfParts>
  <Company>SREB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Nancy Blair</dc:creator>
  <cp:lastModifiedBy>Jason Adair</cp:lastModifiedBy>
  <cp:revision>750</cp:revision>
  <dcterms:created xsi:type="dcterms:W3CDTF">2007-11-06T19:15:43Z</dcterms:created>
  <dcterms:modified xsi:type="dcterms:W3CDTF">2015-07-06T16:08:45Z</dcterms:modified>
</cp:coreProperties>
</file>