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5"/>
  </p:notesMasterIdLst>
  <p:sldIdLst>
    <p:sldId id="274" r:id="rId2"/>
    <p:sldId id="276" r:id="rId3"/>
    <p:sldId id="371" r:id="rId4"/>
    <p:sldId id="372" r:id="rId5"/>
    <p:sldId id="375" r:id="rId6"/>
    <p:sldId id="328" r:id="rId7"/>
    <p:sldId id="329" r:id="rId8"/>
    <p:sldId id="398" r:id="rId9"/>
    <p:sldId id="277" r:id="rId10"/>
    <p:sldId id="389" r:id="rId11"/>
    <p:sldId id="280" r:id="rId12"/>
    <p:sldId id="330" r:id="rId13"/>
    <p:sldId id="390" r:id="rId14"/>
    <p:sldId id="391" r:id="rId15"/>
    <p:sldId id="360" r:id="rId16"/>
    <p:sldId id="361" r:id="rId17"/>
    <p:sldId id="362" r:id="rId18"/>
    <p:sldId id="363" r:id="rId19"/>
    <p:sldId id="364" r:id="rId20"/>
    <p:sldId id="365" r:id="rId21"/>
    <p:sldId id="366" r:id="rId22"/>
    <p:sldId id="386" r:id="rId23"/>
    <p:sldId id="384" r:id="rId24"/>
    <p:sldId id="367" r:id="rId25"/>
    <p:sldId id="368" r:id="rId26"/>
    <p:sldId id="385" r:id="rId27"/>
    <p:sldId id="369" r:id="rId28"/>
    <p:sldId id="396" r:id="rId29"/>
    <p:sldId id="397" r:id="rId30"/>
    <p:sldId id="392" r:id="rId31"/>
    <p:sldId id="393" r:id="rId32"/>
    <p:sldId id="395" r:id="rId33"/>
    <p:sldId id="394" r:id="rId3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Garamond Semibold" charset="0"/>
        <a:ea typeface="+mn-ea"/>
        <a:cs typeface="+mn-cs"/>
      </a:defRPr>
    </a:lvl1pPr>
    <a:lvl2pPr marL="457200" algn="l" rtl="0" eaLnBrk="0" fontAlgn="base" hangingPunct="0">
      <a:spcBef>
        <a:spcPct val="0"/>
      </a:spcBef>
      <a:spcAft>
        <a:spcPct val="0"/>
      </a:spcAft>
      <a:defRPr sz="2400" kern="1200">
        <a:solidFill>
          <a:schemeClr val="tx1"/>
        </a:solidFill>
        <a:latin typeface="AGaramond Semibold" charset="0"/>
        <a:ea typeface="+mn-ea"/>
        <a:cs typeface="+mn-cs"/>
      </a:defRPr>
    </a:lvl2pPr>
    <a:lvl3pPr marL="914400" algn="l" rtl="0" eaLnBrk="0" fontAlgn="base" hangingPunct="0">
      <a:spcBef>
        <a:spcPct val="0"/>
      </a:spcBef>
      <a:spcAft>
        <a:spcPct val="0"/>
      </a:spcAft>
      <a:defRPr sz="2400" kern="1200">
        <a:solidFill>
          <a:schemeClr val="tx1"/>
        </a:solidFill>
        <a:latin typeface="AGaramond Semibold" charset="0"/>
        <a:ea typeface="+mn-ea"/>
        <a:cs typeface="+mn-cs"/>
      </a:defRPr>
    </a:lvl3pPr>
    <a:lvl4pPr marL="1371600" algn="l" rtl="0" eaLnBrk="0" fontAlgn="base" hangingPunct="0">
      <a:spcBef>
        <a:spcPct val="0"/>
      </a:spcBef>
      <a:spcAft>
        <a:spcPct val="0"/>
      </a:spcAft>
      <a:defRPr sz="2400" kern="1200">
        <a:solidFill>
          <a:schemeClr val="tx1"/>
        </a:solidFill>
        <a:latin typeface="AGaramond Semibold" charset="0"/>
        <a:ea typeface="+mn-ea"/>
        <a:cs typeface="+mn-cs"/>
      </a:defRPr>
    </a:lvl4pPr>
    <a:lvl5pPr marL="1828800" algn="l" rtl="0" eaLnBrk="0" fontAlgn="base" hangingPunct="0">
      <a:spcBef>
        <a:spcPct val="0"/>
      </a:spcBef>
      <a:spcAft>
        <a:spcPct val="0"/>
      </a:spcAft>
      <a:defRPr sz="2400" kern="1200">
        <a:solidFill>
          <a:schemeClr val="tx1"/>
        </a:solidFill>
        <a:latin typeface="AGaramond Semibold" charset="0"/>
        <a:ea typeface="+mn-ea"/>
        <a:cs typeface="+mn-cs"/>
      </a:defRPr>
    </a:lvl5pPr>
    <a:lvl6pPr marL="2286000" algn="l" defTabSz="914400" rtl="0" eaLnBrk="1" latinLnBrk="0" hangingPunct="1">
      <a:defRPr sz="2400" kern="1200">
        <a:solidFill>
          <a:schemeClr val="tx1"/>
        </a:solidFill>
        <a:latin typeface="AGaramond Semibold" charset="0"/>
        <a:ea typeface="+mn-ea"/>
        <a:cs typeface="+mn-cs"/>
      </a:defRPr>
    </a:lvl6pPr>
    <a:lvl7pPr marL="2743200" algn="l" defTabSz="914400" rtl="0" eaLnBrk="1" latinLnBrk="0" hangingPunct="1">
      <a:defRPr sz="2400" kern="1200">
        <a:solidFill>
          <a:schemeClr val="tx1"/>
        </a:solidFill>
        <a:latin typeface="AGaramond Semibold" charset="0"/>
        <a:ea typeface="+mn-ea"/>
        <a:cs typeface="+mn-cs"/>
      </a:defRPr>
    </a:lvl7pPr>
    <a:lvl8pPr marL="3200400" algn="l" defTabSz="914400" rtl="0" eaLnBrk="1" latinLnBrk="0" hangingPunct="1">
      <a:defRPr sz="2400" kern="1200">
        <a:solidFill>
          <a:schemeClr val="tx1"/>
        </a:solidFill>
        <a:latin typeface="AGaramond Semibold" charset="0"/>
        <a:ea typeface="+mn-ea"/>
        <a:cs typeface="+mn-cs"/>
      </a:defRPr>
    </a:lvl8pPr>
    <a:lvl9pPr marL="3657600" algn="l" defTabSz="914400" rtl="0" eaLnBrk="1" latinLnBrk="0" hangingPunct="1">
      <a:defRPr sz="2400" kern="1200">
        <a:solidFill>
          <a:schemeClr val="tx1"/>
        </a:solidFill>
        <a:latin typeface="AGaramond Semibold"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6DA0A"/>
    <a:srgbClr val="990000"/>
    <a:srgbClr val="7C6A55"/>
    <a:srgbClr val="7A0716"/>
    <a:srgbClr val="8C1A37"/>
    <a:srgbClr val="3333FF"/>
    <a:srgbClr val="5F5F5F"/>
    <a:srgbClr val="0000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546" autoAdjust="0"/>
  </p:normalViewPr>
  <p:slideViewPr>
    <p:cSldViewPr>
      <p:cViewPr>
        <p:scale>
          <a:sx n="50" d="100"/>
          <a:sy n="50" d="100"/>
        </p:scale>
        <p:origin x="-2386" y="-667"/>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4293F2-D4A5-480E-AC66-F7B7B23A3FBE}" type="datetimeFigureOut">
              <a:rPr lang="en-US" smtClean="0"/>
              <a:pPr/>
              <a:t>7/15/2015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F06EA1-E138-4291-BF45-847331B02A26}" type="slidenum">
              <a:rPr lang="en-US" smtClean="0"/>
              <a:pPr/>
              <a:t>‹#›</a:t>
            </a:fld>
            <a:endParaRPr lang="en-US"/>
          </a:p>
        </p:txBody>
      </p:sp>
    </p:spTree>
    <p:extLst>
      <p:ext uri="{BB962C8B-B14F-4D97-AF65-F5344CB8AC3E}">
        <p14:creationId xmlns:p14="http://schemas.microsoft.com/office/powerpoint/2010/main" val="2873341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a:t>
            </a:fld>
            <a:endParaRPr lang="en-US"/>
          </a:p>
        </p:txBody>
      </p:sp>
    </p:spTree>
    <p:extLst>
      <p:ext uri="{BB962C8B-B14F-4D97-AF65-F5344CB8AC3E}">
        <p14:creationId xmlns:p14="http://schemas.microsoft.com/office/powerpoint/2010/main" val="4097144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11</a:t>
            </a:fld>
            <a:endParaRPr lang="en-US"/>
          </a:p>
        </p:txBody>
      </p:sp>
    </p:spTree>
    <p:extLst>
      <p:ext uri="{BB962C8B-B14F-4D97-AF65-F5344CB8AC3E}">
        <p14:creationId xmlns:p14="http://schemas.microsoft.com/office/powerpoint/2010/main" val="3862919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algn="ctr" eaLnBrk="0" fontAlgn="base" hangingPunct="0">
              <a:spcBef>
                <a:spcPct val="0"/>
              </a:spcBef>
              <a:spcAft>
                <a:spcPct val="0"/>
              </a:spcAft>
              <a:defRPr sz="2400">
                <a:solidFill>
                  <a:schemeClr val="tx1"/>
                </a:solidFill>
                <a:latin typeface="Arial" charset="0"/>
                <a:ea typeface="ＭＳ Ｐゴシック" charset="0"/>
              </a:defRPr>
            </a:lvl6pPr>
            <a:lvl7pPr marL="2971800" indent="-228600" algn="ctr" eaLnBrk="0" fontAlgn="base" hangingPunct="0">
              <a:spcBef>
                <a:spcPct val="0"/>
              </a:spcBef>
              <a:spcAft>
                <a:spcPct val="0"/>
              </a:spcAft>
              <a:defRPr sz="2400">
                <a:solidFill>
                  <a:schemeClr val="tx1"/>
                </a:solidFill>
                <a:latin typeface="Arial" charset="0"/>
                <a:ea typeface="ＭＳ Ｐゴシック" charset="0"/>
              </a:defRPr>
            </a:lvl7pPr>
            <a:lvl8pPr marL="3429000" indent="-228600" algn="ctr" eaLnBrk="0" fontAlgn="base" hangingPunct="0">
              <a:spcBef>
                <a:spcPct val="0"/>
              </a:spcBef>
              <a:spcAft>
                <a:spcPct val="0"/>
              </a:spcAft>
              <a:defRPr sz="2400">
                <a:solidFill>
                  <a:schemeClr val="tx1"/>
                </a:solidFill>
                <a:latin typeface="Arial" charset="0"/>
                <a:ea typeface="ＭＳ Ｐゴシック" charset="0"/>
              </a:defRPr>
            </a:lvl8pPr>
            <a:lvl9pPr marL="3886200" indent="-228600" algn="ctr"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1B122C3-663A-EB4B-B303-EE3C824E99B4}" type="slidenum">
              <a:rPr lang="en-US" sz="1200"/>
              <a:pPr eaLnBrk="1" hangingPunct="1"/>
              <a:t>12</a:t>
            </a:fld>
            <a:endParaRPr lang="en-US" sz="120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latin typeface="Times" pitchFamily="18" charset="0"/>
              <a:ea typeface="ＭＳ Ｐゴシック" pitchFamily="34" charset="-128"/>
            </a:endParaRPr>
          </a:p>
        </p:txBody>
      </p:sp>
      <p:sp>
        <p:nvSpPr>
          <p:cNvPr id="31748" name="Slide Number Placeholder 3"/>
          <p:cNvSpPr>
            <a:spLocks noGrp="1"/>
          </p:cNvSpPr>
          <p:nvPr>
            <p:ph type="sldNum" sz="quarter" idx="5"/>
          </p:nvPr>
        </p:nvSpPr>
        <p:spPr>
          <a:noFill/>
          <a:ln>
            <a:miter lim="800000"/>
            <a:headEnd/>
            <a:tailEnd/>
          </a:ln>
        </p:spPr>
        <p:txBody>
          <a:bodyPr/>
          <a:lstStyle/>
          <a:p>
            <a:pPr eaLnBrk="0" hangingPunct="0"/>
            <a:fld id="{965DF184-CFD5-4DA1-A85C-2215275972B8}" type="slidenum">
              <a:rPr lang="en-US" smtClean="0">
                <a:latin typeface="Times" pitchFamily="18" charset="0"/>
              </a:rPr>
              <a:pPr eaLnBrk="0" hangingPunct="0"/>
              <a:t>13</a:t>
            </a:fld>
            <a:endParaRPr lang="en-US" smtClean="0">
              <a:latin typeface="Times"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dirty="0" smtClean="0"/>
          </a:p>
        </p:txBody>
      </p:sp>
      <p:sp>
        <p:nvSpPr>
          <p:cNvPr id="35844" name="Slide Number Placeholder 3"/>
          <p:cNvSpPr>
            <a:spLocks noGrp="1"/>
          </p:cNvSpPr>
          <p:nvPr>
            <p:ph type="sldNum" sz="quarter" idx="5"/>
          </p:nvPr>
        </p:nvSpPr>
        <p:spPr>
          <a:noFill/>
          <a:ln>
            <a:miter lim="800000"/>
            <a:headEnd/>
            <a:tailEnd/>
          </a:ln>
        </p:spPr>
        <p:txBody>
          <a:bodyPr/>
          <a:lstStyle/>
          <a:p>
            <a:fld id="{10862749-BE58-45D5-BFE4-59BE61750661}" type="slidenum">
              <a:rPr lang="en-US" smtClean="0"/>
              <a:pPr/>
              <a:t>14</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53FAF8-276E-3240-9E5A-B542A63E5B57}" type="slidenum">
              <a:rPr lang="en-US" smtClean="0"/>
              <a:t>15</a:t>
            </a:fld>
            <a:endParaRPr lang="en-US"/>
          </a:p>
        </p:txBody>
      </p:sp>
    </p:spTree>
    <p:extLst>
      <p:ext uri="{BB962C8B-B14F-4D97-AF65-F5344CB8AC3E}">
        <p14:creationId xmlns:p14="http://schemas.microsoft.com/office/powerpoint/2010/main" val="2381794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16</a:t>
            </a:fld>
            <a:endParaRPr lang="en-US"/>
          </a:p>
        </p:txBody>
      </p:sp>
    </p:spTree>
    <p:extLst>
      <p:ext uri="{BB962C8B-B14F-4D97-AF65-F5344CB8AC3E}">
        <p14:creationId xmlns:p14="http://schemas.microsoft.com/office/powerpoint/2010/main" val="324878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17</a:t>
            </a:fld>
            <a:endParaRPr lang="en-US"/>
          </a:p>
        </p:txBody>
      </p:sp>
    </p:spTree>
    <p:extLst>
      <p:ext uri="{BB962C8B-B14F-4D97-AF65-F5344CB8AC3E}">
        <p14:creationId xmlns:p14="http://schemas.microsoft.com/office/powerpoint/2010/main" val="587422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18</a:t>
            </a:fld>
            <a:endParaRPr lang="en-US"/>
          </a:p>
        </p:txBody>
      </p:sp>
    </p:spTree>
    <p:extLst>
      <p:ext uri="{BB962C8B-B14F-4D97-AF65-F5344CB8AC3E}">
        <p14:creationId xmlns:p14="http://schemas.microsoft.com/office/powerpoint/2010/main" val="2499533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19</a:t>
            </a:fld>
            <a:endParaRPr lang="en-US"/>
          </a:p>
        </p:txBody>
      </p:sp>
    </p:spTree>
    <p:extLst>
      <p:ext uri="{BB962C8B-B14F-4D97-AF65-F5344CB8AC3E}">
        <p14:creationId xmlns:p14="http://schemas.microsoft.com/office/powerpoint/2010/main" val="1339051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20</a:t>
            </a:fld>
            <a:endParaRPr lang="en-US"/>
          </a:p>
        </p:txBody>
      </p:sp>
    </p:spTree>
    <p:extLst>
      <p:ext uri="{BB962C8B-B14F-4D97-AF65-F5344CB8AC3E}">
        <p14:creationId xmlns:p14="http://schemas.microsoft.com/office/powerpoint/2010/main" val="282259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a:t>
            </a:fld>
            <a:endParaRPr lang="en-US"/>
          </a:p>
        </p:txBody>
      </p:sp>
    </p:spTree>
    <p:extLst>
      <p:ext uri="{BB962C8B-B14F-4D97-AF65-F5344CB8AC3E}">
        <p14:creationId xmlns:p14="http://schemas.microsoft.com/office/powerpoint/2010/main" val="25584311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21</a:t>
            </a:fld>
            <a:endParaRPr lang="en-US"/>
          </a:p>
        </p:txBody>
      </p:sp>
    </p:spTree>
    <p:extLst>
      <p:ext uri="{BB962C8B-B14F-4D97-AF65-F5344CB8AC3E}">
        <p14:creationId xmlns:p14="http://schemas.microsoft.com/office/powerpoint/2010/main" val="3608442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22</a:t>
            </a:fld>
            <a:endParaRPr lang="en-US"/>
          </a:p>
        </p:txBody>
      </p:sp>
    </p:spTree>
    <p:extLst>
      <p:ext uri="{BB962C8B-B14F-4D97-AF65-F5344CB8AC3E}">
        <p14:creationId xmlns:p14="http://schemas.microsoft.com/office/powerpoint/2010/main" val="98899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53FAF8-276E-3240-9E5A-B542A63E5B57}" type="slidenum">
              <a:rPr lang="en-US" smtClean="0"/>
              <a:t>23</a:t>
            </a:fld>
            <a:endParaRPr lang="en-US"/>
          </a:p>
        </p:txBody>
      </p:sp>
    </p:spTree>
    <p:extLst>
      <p:ext uri="{BB962C8B-B14F-4D97-AF65-F5344CB8AC3E}">
        <p14:creationId xmlns:p14="http://schemas.microsoft.com/office/powerpoint/2010/main" val="968603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24</a:t>
            </a:fld>
            <a:endParaRPr lang="en-US"/>
          </a:p>
        </p:txBody>
      </p:sp>
    </p:spTree>
    <p:extLst>
      <p:ext uri="{BB962C8B-B14F-4D97-AF65-F5344CB8AC3E}">
        <p14:creationId xmlns:p14="http://schemas.microsoft.com/office/powerpoint/2010/main" val="3445560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53FAF8-276E-3240-9E5A-B542A63E5B57}" type="slidenum">
              <a:rPr lang="en-US" smtClean="0"/>
              <a:t>25</a:t>
            </a:fld>
            <a:endParaRPr lang="en-US"/>
          </a:p>
        </p:txBody>
      </p:sp>
    </p:spTree>
    <p:extLst>
      <p:ext uri="{BB962C8B-B14F-4D97-AF65-F5344CB8AC3E}">
        <p14:creationId xmlns:p14="http://schemas.microsoft.com/office/powerpoint/2010/main" val="28387872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53FAF8-276E-3240-9E5A-B542A63E5B57}" type="slidenum">
              <a:rPr lang="en-US" smtClean="0"/>
              <a:t>26</a:t>
            </a:fld>
            <a:endParaRPr lang="en-US"/>
          </a:p>
        </p:txBody>
      </p:sp>
    </p:spTree>
    <p:extLst>
      <p:ext uri="{BB962C8B-B14F-4D97-AF65-F5344CB8AC3E}">
        <p14:creationId xmlns:p14="http://schemas.microsoft.com/office/powerpoint/2010/main" val="3826117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27</a:t>
            </a:fld>
            <a:endParaRPr lang="en-US"/>
          </a:p>
        </p:txBody>
      </p:sp>
    </p:spTree>
    <p:extLst>
      <p:ext uri="{BB962C8B-B14F-4D97-AF65-F5344CB8AC3E}">
        <p14:creationId xmlns:p14="http://schemas.microsoft.com/office/powerpoint/2010/main" val="28849335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latin typeface="Times" pitchFamily="18" charset="0"/>
              <a:ea typeface="ＭＳ Ｐゴシック" pitchFamily="34" charset="-128"/>
            </a:endParaRPr>
          </a:p>
        </p:txBody>
      </p:sp>
      <p:sp>
        <p:nvSpPr>
          <p:cNvPr id="31748" name="Slide Number Placeholder 3"/>
          <p:cNvSpPr>
            <a:spLocks noGrp="1"/>
          </p:cNvSpPr>
          <p:nvPr>
            <p:ph type="sldNum" sz="quarter" idx="5"/>
          </p:nvPr>
        </p:nvSpPr>
        <p:spPr>
          <a:noFill/>
          <a:ln>
            <a:miter lim="800000"/>
            <a:headEnd/>
            <a:tailEnd/>
          </a:ln>
        </p:spPr>
        <p:txBody>
          <a:bodyPr/>
          <a:lstStyle/>
          <a:p>
            <a:pPr eaLnBrk="0" hangingPunct="0"/>
            <a:fld id="{965DF184-CFD5-4DA1-A85C-2215275972B8}" type="slidenum">
              <a:rPr lang="en-US" smtClean="0">
                <a:latin typeface="Times" pitchFamily="18" charset="0"/>
              </a:rPr>
              <a:pPr eaLnBrk="0" hangingPunct="0"/>
              <a:t>28</a:t>
            </a:fld>
            <a:endParaRPr lang="en-US" smtClean="0">
              <a:latin typeface="Times"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dirty="0" smtClean="0"/>
          </a:p>
        </p:txBody>
      </p:sp>
      <p:sp>
        <p:nvSpPr>
          <p:cNvPr id="35844" name="Slide Number Placeholder 3"/>
          <p:cNvSpPr>
            <a:spLocks noGrp="1"/>
          </p:cNvSpPr>
          <p:nvPr>
            <p:ph type="sldNum" sz="quarter" idx="5"/>
          </p:nvPr>
        </p:nvSpPr>
        <p:spPr>
          <a:noFill/>
          <a:ln>
            <a:miter lim="800000"/>
            <a:headEnd/>
            <a:tailEnd/>
          </a:ln>
        </p:spPr>
        <p:txBody>
          <a:bodyPr/>
          <a:lstStyle/>
          <a:p>
            <a:fld id="{10862749-BE58-45D5-BFE4-59BE61750661}" type="slidenum">
              <a:rPr lang="en-US" smtClean="0"/>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30</a:t>
            </a:fld>
            <a:endParaRPr lang="en-US"/>
          </a:p>
        </p:txBody>
      </p:sp>
    </p:spTree>
    <p:extLst>
      <p:ext uri="{BB962C8B-B14F-4D97-AF65-F5344CB8AC3E}">
        <p14:creationId xmlns:p14="http://schemas.microsoft.com/office/powerpoint/2010/main" val="2744641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25603" name="Notes Placeholder 2"/>
          <p:cNvSpPr>
            <a:spLocks noGrp="1"/>
          </p:cNvSpPr>
          <p:nvPr>
            <p:ph type="body" idx="1"/>
          </p:nvPr>
        </p:nvSpPr>
        <p:spPr>
          <a:noFill/>
        </p:spPr>
        <p:txBody>
          <a:bodyPr/>
          <a:lstStyle/>
          <a:p>
            <a:endParaRPr lang="en-US" dirty="0" smtClean="0">
              <a:latin typeface="Arial" pitchFamily="34" charset="0"/>
              <a:ea typeface="ＭＳ Ｐゴシック" pitchFamily="34" charset="-128"/>
            </a:endParaRPr>
          </a:p>
        </p:txBody>
      </p:sp>
      <p:sp>
        <p:nvSpPr>
          <p:cNvPr id="25604" name="Slide Number Placeholder 3"/>
          <p:cNvSpPr>
            <a:spLocks noGrp="1"/>
          </p:cNvSpPr>
          <p:nvPr>
            <p:ph type="sldNum" sz="quarter" idx="5"/>
          </p:nvPr>
        </p:nvSpPr>
        <p:spPr>
          <a:noFill/>
          <a:ln>
            <a:miter lim="800000"/>
            <a:headEnd/>
            <a:tailEnd/>
          </a:ln>
        </p:spPr>
        <p:txBody>
          <a:bodyPr/>
          <a:lstStyle/>
          <a:p>
            <a:fld id="{E0C737B5-1BB5-4724-8BB4-9853B59655EF}" type="slidenum">
              <a:rPr lang="en-US" smtClean="0"/>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31</a:t>
            </a:fld>
            <a:endParaRPr lang="en-US"/>
          </a:p>
        </p:txBody>
      </p:sp>
    </p:spTree>
    <p:extLst>
      <p:ext uri="{BB962C8B-B14F-4D97-AF65-F5344CB8AC3E}">
        <p14:creationId xmlns:p14="http://schemas.microsoft.com/office/powerpoint/2010/main" val="40629374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F06EA1-E138-4291-BF45-847331B02A26}" type="slidenum">
              <a:rPr lang="en-US" smtClean="0"/>
              <a:pPr/>
              <a:t>33</a:t>
            </a:fld>
            <a:endParaRPr lang="en-US"/>
          </a:p>
        </p:txBody>
      </p:sp>
    </p:spTree>
    <p:extLst>
      <p:ext uri="{BB962C8B-B14F-4D97-AF65-F5344CB8AC3E}">
        <p14:creationId xmlns:p14="http://schemas.microsoft.com/office/powerpoint/2010/main" val="1569250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25603" name="Notes Placeholder 2"/>
          <p:cNvSpPr>
            <a:spLocks noGrp="1"/>
          </p:cNvSpPr>
          <p:nvPr>
            <p:ph type="body" idx="1"/>
          </p:nvPr>
        </p:nvSpPr>
        <p:spPr>
          <a:noFill/>
        </p:spPr>
        <p:txBody>
          <a:bodyPr/>
          <a:lstStyle/>
          <a:p>
            <a:endParaRPr lang="en-US" dirty="0" smtClean="0">
              <a:latin typeface="Arial" pitchFamily="34" charset="0"/>
              <a:ea typeface="ＭＳ Ｐゴシック" pitchFamily="34" charset="-128"/>
            </a:endParaRPr>
          </a:p>
        </p:txBody>
      </p:sp>
      <p:sp>
        <p:nvSpPr>
          <p:cNvPr id="25604" name="Slide Number Placeholder 3"/>
          <p:cNvSpPr>
            <a:spLocks noGrp="1"/>
          </p:cNvSpPr>
          <p:nvPr>
            <p:ph type="sldNum" sz="quarter" idx="5"/>
          </p:nvPr>
        </p:nvSpPr>
        <p:spPr>
          <a:noFill/>
          <a:ln>
            <a:miter lim="800000"/>
            <a:headEnd/>
            <a:tailEnd/>
          </a:ln>
        </p:spPr>
        <p:txBody>
          <a:bodyPr/>
          <a:lstStyle/>
          <a:p>
            <a:fld id="{E0C737B5-1BB5-4724-8BB4-9853B59655EF}"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28675" name="Notes Placeholder 2"/>
          <p:cNvSpPr>
            <a:spLocks noGrp="1"/>
          </p:cNvSpPr>
          <p:nvPr>
            <p:ph type="body" idx="1"/>
          </p:nvPr>
        </p:nvSpPr>
        <p:spPr>
          <a:noFill/>
        </p:spPr>
        <p:txBody>
          <a:bodyPr/>
          <a:lstStyle/>
          <a:p>
            <a:endParaRPr lang="en-US" dirty="0" smtClean="0">
              <a:latin typeface="Arial" pitchFamily="34" charset="0"/>
              <a:ea typeface="ＭＳ Ｐゴシック" pitchFamily="34" charset="-128"/>
            </a:endParaRPr>
          </a:p>
        </p:txBody>
      </p:sp>
      <p:sp>
        <p:nvSpPr>
          <p:cNvPr id="28676" name="Slide Number Placeholder 3"/>
          <p:cNvSpPr>
            <a:spLocks noGrp="1"/>
          </p:cNvSpPr>
          <p:nvPr>
            <p:ph type="sldNum" sz="quarter" idx="5"/>
          </p:nvPr>
        </p:nvSpPr>
        <p:spPr>
          <a:noFill/>
          <a:ln>
            <a:miter lim="800000"/>
            <a:headEnd/>
            <a:tailEnd/>
          </a:ln>
        </p:spPr>
        <p:txBody>
          <a:bodyPr/>
          <a:lstStyle/>
          <a:p>
            <a:fld id="{F836ACBD-C109-4194-866F-4D26019DF9DC}"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latin typeface="Times" pitchFamily="18" charset="0"/>
              <a:ea typeface="ＭＳ Ｐゴシック" pitchFamily="34" charset="-128"/>
            </a:endParaRPr>
          </a:p>
        </p:txBody>
      </p:sp>
      <p:sp>
        <p:nvSpPr>
          <p:cNvPr id="31748" name="Slide Number Placeholder 3"/>
          <p:cNvSpPr>
            <a:spLocks noGrp="1"/>
          </p:cNvSpPr>
          <p:nvPr>
            <p:ph type="sldNum" sz="quarter" idx="5"/>
          </p:nvPr>
        </p:nvSpPr>
        <p:spPr>
          <a:noFill/>
          <a:ln>
            <a:miter lim="800000"/>
            <a:headEnd/>
            <a:tailEnd/>
          </a:ln>
        </p:spPr>
        <p:txBody>
          <a:bodyPr/>
          <a:lstStyle/>
          <a:p>
            <a:pPr eaLnBrk="0" hangingPunct="0"/>
            <a:fld id="{965DF184-CFD5-4DA1-A85C-2215275972B8}" type="slidenum">
              <a:rPr lang="en-US" smtClean="0">
                <a:latin typeface="Times" pitchFamily="18" charset="0"/>
              </a:rPr>
              <a:pPr eaLnBrk="0" hangingPunct="0"/>
              <a:t>6</a:t>
            </a:fld>
            <a:endParaRPr lang="en-US" smtClean="0">
              <a:latin typeface="Times"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latin typeface="Times" pitchFamily="18" charset="0"/>
              <a:ea typeface="ＭＳ Ｐゴシック" pitchFamily="34" charset="-128"/>
            </a:endParaRPr>
          </a:p>
        </p:txBody>
      </p:sp>
      <p:sp>
        <p:nvSpPr>
          <p:cNvPr id="31748" name="Slide Number Placeholder 3"/>
          <p:cNvSpPr>
            <a:spLocks noGrp="1"/>
          </p:cNvSpPr>
          <p:nvPr>
            <p:ph type="sldNum" sz="quarter" idx="5"/>
          </p:nvPr>
        </p:nvSpPr>
        <p:spPr>
          <a:noFill/>
          <a:ln>
            <a:miter lim="800000"/>
            <a:headEnd/>
            <a:tailEnd/>
          </a:ln>
        </p:spPr>
        <p:txBody>
          <a:bodyPr/>
          <a:lstStyle/>
          <a:p>
            <a:pPr eaLnBrk="0" hangingPunct="0"/>
            <a:fld id="{965DF184-CFD5-4DA1-A85C-2215275972B8}" type="slidenum">
              <a:rPr lang="en-US" smtClean="0">
                <a:latin typeface="Times" pitchFamily="18" charset="0"/>
              </a:rPr>
              <a:pPr eaLnBrk="0" hangingPunct="0"/>
              <a:t>7</a:t>
            </a:fld>
            <a:endParaRPr lang="en-US" smtClean="0">
              <a:latin typeface="Times"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5F06EA1-E138-4291-BF45-847331B02A26}"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dirty="0" smtClean="0"/>
          </a:p>
        </p:txBody>
      </p:sp>
      <p:sp>
        <p:nvSpPr>
          <p:cNvPr id="35844" name="Slide Number Placeholder 3"/>
          <p:cNvSpPr>
            <a:spLocks noGrp="1"/>
          </p:cNvSpPr>
          <p:nvPr>
            <p:ph type="sldNum" sz="quarter" idx="5"/>
          </p:nvPr>
        </p:nvSpPr>
        <p:spPr>
          <a:noFill/>
          <a:ln>
            <a:miter lim="800000"/>
            <a:headEnd/>
            <a:tailEnd/>
          </a:ln>
        </p:spPr>
        <p:txBody>
          <a:bodyPr/>
          <a:lstStyle/>
          <a:p>
            <a:fld id="{10862749-BE58-45D5-BFE4-59BE61750661}"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457200"/>
            <a:ext cx="1676400" cy="3962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457200"/>
            <a:ext cx="4876800" cy="3962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2057400"/>
            <a:ext cx="3276600" cy="2362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81600" y="2057400"/>
            <a:ext cx="3276600" cy="2362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52600" y="457200"/>
            <a:ext cx="5943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752600" y="2057400"/>
            <a:ext cx="6705600" cy="2362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7"/>
          <p:cNvSpPr>
            <a:spLocks noChangeArrowheads="1"/>
          </p:cNvSpPr>
          <p:nvPr/>
        </p:nvSpPr>
        <p:spPr bwMode="auto">
          <a:xfrm>
            <a:off x="0" y="0"/>
            <a:ext cx="1143000" cy="6858000"/>
          </a:xfrm>
          <a:prstGeom prst="rect">
            <a:avLst/>
          </a:prstGeom>
          <a:solidFill>
            <a:srgbClr val="7C6A55"/>
          </a:solidFill>
          <a:ln w="9525">
            <a:solidFill>
              <a:srgbClr val="7C6A55"/>
            </a:solidFill>
            <a:miter lim="800000"/>
            <a:headEnd/>
            <a:tailEnd/>
          </a:ln>
        </p:spPr>
        <p:txBody>
          <a:bodyPr wrap="none" anchor="ctr"/>
          <a:lstStyle/>
          <a:p>
            <a:pPr>
              <a:defRPr/>
            </a:pPr>
            <a:endParaRPr lang="en-US"/>
          </a:p>
        </p:txBody>
      </p:sp>
      <p:sp>
        <p:nvSpPr>
          <p:cNvPr id="1029" name="Text Box 10"/>
          <p:cNvSpPr txBox="1">
            <a:spLocks noChangeArrowheads="1"/>
          </p:cNvSpPr>
          <p:nvPr/>
        </p:nvSpPr>
        <p:spPr bwMode="auto">
          <a:xfrm>
            <a:off x="152400" y="5486400"/>
            <a:ext cx="1447800" cy="1370013"/>
          </a:xfrm>
          <a:prstGeom prst="rect">
            <a:avLst/>
          </a:prstGeom>
          <a:noFill/>
          <a:ln>
            <a:noFill/>
          </a:ln>
          <a:effectLst/>
          <a:extLst/>
        </p:spPr>
        <p:txBody>
          <a:bodyPr>
            <a:spAutoFit/>
          </a:bodyPr>
          <a:lstStyle>
            <a:lvl1pPr>
              <a:defRPr sz="2400">
                <a:solidFill>
                  <a:schemeClr val="tx1"/>
                </a:solidFill>
                <a:latin typeface="AGaramond Semibold" charset="0"/>
              </a:defRPr>
            </a:lvl1pPr>
            <a:lvl2pPr marL="742950" indent="-285750">
              <a:defRPr sz="2400">
                <a:solidFill>
                  <a:schemeClr val="tx1"/>
                </a:solidFill>
                <a:latin typeface="AGaramond Semibold" charset="0"/>
              </a:defRPr>
            </a:lvl2pPr>
            <a:lvl3pPr marL="1143000" indent="-228600">
              <a:defRPr sz="2400">
                <a:solidFill>
                  <a:schemeClr val="tx1"/>
                </a:solidFill>
                <a:latin typeface="AGaramond Semibold" charset="0"/>
              </a:defRPr>
            </a:lvl3pPr>
            <a:lvl4pPr marL="1600200" indent="-228600">
              <a:defRPr sz="2400">
                <a:solidFill>
                  <a:schemeClr val="tx1"/>
                </a:solidFill>
                <a:latin typeface="AGaramond Semibold" charset="0"/>
              </a:defRPr>
            </a:lvl4pPr>
            <a:lvl5pPr marL="2057400" indent="-228600">
              <a:defRPr sz="2400">
                <a:solidFill>
                  <a:schemeClr val="tx1"/>
                </a:solidFill>
                <a:latin typeface="AGaramond Semibold" charset="0"/>
              </a:defRPr>
            </a:lvl5pPr>
            <a:lvl6pPr marL="2514600" indent="-228600" eaLnBrk="0" fontAlgn="base" hangingPunct="0">
              <a:spcBef>
                <a:spcPct val="0"/>
              </a:spcBef>
              <a:spcAft>
                <a:spcPct val="0"/>
              </a:spcAft>
              <a:defRPr sz="2400">
                <a:solidFill>
                  <a:schemeClr val="tx1"/>
                </a:solidFill>
                <a:latin typeface="AGaramond Semibold" charset="0"/>
              </a:defRPr>
            </a:lvl6pPr>
            <a:lvl7pPr marL="2971800" indent="-228600" eaLnBrk="0" fontAlgn="base" hangingPunct="0">
              <a:spcBef>
                <a:spcPct val="0"/>
              </a:spcBef>
              <a:spcAft>
                <a:spcPct val="0"/>
              </a:spcAft>
              <a:defRPr sz="2400">
                <a:solidFill>
                  <a:schemeClr val="tx1"/>
                </a:solidFill>
                <a:latin typeface="AGaramond Semibold" charset="0"/>
              </a:defRPr>
            </a:lvl7pPr>
            <a:lvl8pPr marL="3429000" indent="-228600" eaLnBrk="0" fontAlgn="base" hangingPunct="0">
              <a:spcBef>
                <a:spcPct val="0"/>
              </a:spcBef>
              <a:spcAft>
                <a:spcPct val="0"/>
              </a:spcAft>
              <a:defRPr sz="2400">
                <a:solidFill>
                  <a:schemeClr val="tx1"/>
                </a:solidFill>
                <a:latin typeface="AGaramond Semibold" charset="0"/>
              </a:defRPr>
            </a:lvl8pPr>
            <a:lvl9pPr marL="3886200" indent="-228600" eaLnBrk="0" fontAlgn="base" hangingPunct="0">
              <a:spcBef>
                <a:spcPct val="0"/>
              </a:spcBef>
              <a:spcAft>
                <a:spcPct val="0"/>
              </a:spcAft>
              <a:defRPr sz="2400">
                <a:solidFill>
                  <a:schemeClr val="tx1"/>
                </a:solidFill>
                <a:latin typeface="AGaramond Semibold" charset="0"/>
              </a:defRPr>
            </a:lvl9pPr>
          </a:lstStyle>
          <a:p>
            <a:pPr>
              <a:lnSpc>
                <a:spcPct val="120000"/>
              </a:lnSpc>
              <a:spcBef>
                <a:spcPct val="50000"/>
              </a:spcBef>
              <a:defRPr/>
            </a:pPr>
            <a:r>
              <a:rPr lang="en-US" sz="1400" smtClean="0">
                <a:solidFill>
                  <a:schemeClr val="bg1"/>
                </a:solidFill>
                <a:latin typeface="Times" pitchFamily="18" charset="0"/>
              </a:rPr>
              <a:t>Southern</a:t>
            </a:r>
            <a:br>
              <a:rPr lang="en-US" sz="1400" smtClean="0">
                <a:solidFill>
                  <a:schemeClr val="bg1"/>
                </a:solidFill>
                <a:latin typeface="Times" pitchFamily="18" charset="0"/>
              </a:rPr>
            </a:br>
            <a:r>
              <a:rPr lang="en-US" sz="1400" smtClean="0">
                <a:solidFill>
                  <a:schemeClr val="bg1"/>
                </a:solidFill>
                <a:latin typeface="Times" pitchFamily="18" charset="0"/>
              </a:rPr>
              <a:t>Regional</a:t>
            </a:r>
            <a:br>
              <a:rPr lang="en-US" sz="1400" smtClean="0">
                <a:solidFill>
                  <a:schemeClr val="bg1"/>
                </a:solidFill>
                <a:latin typeface="Times" pitchFamily="18" charset="0"/>
              </a:rPr>
            </a:br>
            <a:r>
              <a:rPr lang="en-US" sz="1400" smtClean="0">
                <a:solidFill>
                  <a:schemeClr val="bg1"/>
                </a:solidFill>
                <a:latin typeface="Times" pitchFamily="18" charset="0"/>
              </a:rPr>
              <a:t>Education</a:t>
            </a:r>
            <a:br>
              <a:rPr lang="en-US" sz="1400" smtClean="0">
                <a:solidFill>
                  <a:schemeClr val="bg1"/>
                </a:solidFill>
                <a:latin typeface="Times" pitchFamily="18" charset="0"/>
              </a:rPr>
            </a:br>
            <a:r>
              <a:rPr lang="en-US" sz="1400" smtClean="0">
                <a:solidFill>
                  <a:schemeClr val="bg1"/>
                </a:solidFill>
                <a:latin typeface="Times" pitchFamily="18" charset="0"/>
              </a:rPr>
              <a:t>Board</a:t>
            </a:r>
            <a:br>
              <a:rPr lang="en-US" sz="1400" smtClean="0">
                <a:solidFill>
                  <a:schemeClr val="bg1"/>
                </a:solidFill>
                <a:latin typeface="Times" pitchFamily="18" charset="0"/>
              </a:rPr>
            </a:br>
            <a:endParaRPr lang="en-US" sz="1400" smtClean="0">
              <a:solidFill>
                <a:schemeClr val="bg1"/>
              </a:solidFill>
              <a:latin typeface="Times" pitchFamily="18" charset="0"/>
            </a:endParaRPr>
          </a:p>
        </p:txBody>
      </p:sp>
      <p:pic>
        <p:nvPicPr>
          <p:cNvPr id="1030" name="Picture 18"/>
          <p:cNvPicPr>
            <a:picLocks noChangeAspect="1" noChangeArrowheads="1"/>
          </p:cNvPicPr>
          <p:nvPr/>
        </p:nvPicPr>
        <p:blipFill>
          <a:blip r:embed="rId13" cstate="print"/>
          <a:srcRect/>
          <a:stretch>
            <a:fillRect/>
          </a:stretch>
        </p:blipFill>
        <p:spPr bwMode="auto">
          <a:xfrm>
            <a:off x="76200" y="1676400"/>
            <a:ext cx="990600" cy="344488"/>
          </a:xfrm>
          <a:prstGeom prst="rect">
            <a:avLst/>
          </a:prstGeom>
          <a:noFill/>
          <a:ln w="9525">
            <a:noFill/>
            <a:miter lim="800000"/>
            <a:headEnd/>
            <a:tailEnd/>
          </a:ln>
        </p:spPr>
      </p:pic>
      <p:sp>
        <p:nvSpPr>
          <p:cNvPr id="1044" name="Line 20"/>
          <p:cNvSpPr>
            <a:spLocks noChangeShapeType="1"/>
          </p:cNvSpPr>
          <p:nvPr/>
        </p:nvSpPr>
        <p:spPr bwMode="auto">
          <a:xfrm>
            <a:off x="1752600" y="1676400"/>
            <a:ext cx="7086600" cy="0"/>
          </a:xfrm>
          <a:prstGeom prst="line">
            <a:avLst/>
          </a:prstGeom>
          <a:noFill/>
          <a:ln w="12700">
            <a:solidFill>
              <a:srgbClr val="7C6A55"/>
            </a:solidFill>
            <a:round/>
            <a:headEnd/>
            <a:tailEnd/>
          </a:ln>
          <a:effectLst/>
          <a:extLst/>
        </p:spPr>
        <p:txBody>
          <a:bodyPr wrap="none" anchor="ctr"/>
          <a:lstStyle/>
          <a:p>
            <a:pPr>
              <a:defRPr/>
            </a:pPr>
            <a:endParaRPr lang="en-US">
              <a:ln>
                <a:solidFill>
                  <a:srgbClr val="7C6A55"/>
                </a:solidFill>
              </a:l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algn="l" rtl="0" eaLnBrk="0" fontAlgn="base" hangingPunct="0">
        <a:spcBef>
          <a:spcPct val="0"/>
        </a:spcBef>
        <a:spcAft>
          <a:spcPct val="0"/>
        </a:spcAft>
        <a:defRPr sz="3200" b="1">
          <a:solidFill>
            <a:srgbClr val="000099"/>
          </a:solidFill>
          <a:latin typeface="+mj-lt"/>
          <a:ea typeface="+mj-ea"/>
          <a:cs typeface="+mj-cs"/>
        </a:defRPr>
      </a:lvl1pPr>
      <a:lvl2pPr algn="l" rtl="0" eaLnBrk="0" fontAlgn="base" hangingPunct="0">
        <a:spcBef>
          <a:spcPct val="0"/>
        </a:spcBef>
        <a:spcAft>
          <a:spcPct val="0"/>
        </a:spcAft>
        <a:defRPr sz="3200" b="1">
          <a:solidFill>
            <a:srgbClr val="000099"/>
          </a:solidFill>
          <a:latin typeface="Arial" charset="0"/>
        </a:defRPr>
      </a:lvl2pPr>
      <a:lvl3pPr algn="l" rtl="0" eaLnBrk="0" fontAlgn="base" hangingPunct="0">
        <a:spcBef>
          <a:spcPct val="0"/>
        </a:spcBef>
        <a:spcAft>
          <a:spcPct val="0"/>
        </a:spcAft>
        <a:defRPr sz="3200" b="1">
          <a:solidFill>
            <a:srgbClr val="000099"/>
          </a:solidFill>
          <a:latin typeface="Arial" charset="0"/>
        </a:defRPr>
      </a:lvl3pPr>
      <a:lvl4pPr algn="l" rtl="0" eaLnBrk="0" fontAlgn="base" hangingPunct="0">
        <a:spcBef>
          <a:spcPct val="0"/>
        </a:spcBef>
        <a:spcAft>
          <a:spcPct val="0"/>
        </a:spcAft>
        <a:defRPr sz="3200" b="1">
          <a:solidFill>
            <a:srgbClr val="000099"/>
          </a:solidFill>
          <a:latin typeface="Arial" charset="0"/>
        </a:defRPr>
      </a:lvl4pPr>
      <a:lvl5pPr algn="l" rtl="0" eaLnBrk="0" fontAlgn="base" hangingPunct="0">
        <a:spcBef>
          <a:spcPct val="0"/>
        </a:spcBef>
        <a:spcAft>
          <a:spcPct val="0"/>
        </a:spcAft>
        <a:defRPr sz="3200" b="1">
          <a:solidFill>
            <a:srgbClr val="000099"/>
          </a:solidFill>
          <a:latin typeface="Arial" charset="0"/>
        </a:defRPr>
      </a:lvl5pPr>
      <a:lvl6pPr marL="457200" algn="l" rtl="0" eaLnBrk="0" fontAlgn="base" hangingPunct="0">
        <a:spcBef>
          <a:spcPct val="0"/>
        </a:spcBef>
        <a:spcAft>
          <a:spcPct val="0"/>
        </a:spcAft>
        <a:defRPr sz="3200" b="1">
          <a:solidFill>
            <a:srgbClr val="000099"/>
          </a:solidFill>
          <a:latin typeface="Arial" charset="0"/>
        </a:defRPr>
      </a:lvl6pPr>
      <a:lvl7pPr marL="914400" algn="l" rtl="0" eaLnBrk="0" fontAlgn="base" hangingPunct="0">
        <a:spcBef>
          <a:spcPct val="0"/>
        </a:spcBef>
        <a:spcAft>
          <a:spcPct val="0"/>
        </a:spcAft>
        <a:defRPr sz="3200" b="1">
          <a:solidFill>
            <a:srgbClr val="000099"/>
          </a:solidFill>
          <a:latin typeface="Arial" charset="0"/>
        </a:defRPr>
      </a:lvl7pPr>
      <a:lvl8pPr marL="1371600" algn="l" rtl="0" eaLnBrk="0" fontAlgn="base" hangingPunct="0">
        <a:spcBef>
          <a:spcPct val="0"/>
        </a:spcBef>
        <a:spcAft>
          <a:spcPct val="0"/>
        </a:spcAft>
        <a:defRPr sz="3200" b="1">
          <a:solidFill>
            <a:srgbClr val="000099"/>
          </a:solidFill>
          <a:latin typeface="Arial" charset="0"/>
        </a:defRPr>
      </a:lvl8pPr>
      <a:lvl9pPr marL="1828800" algn="l" rtl="0" eaLnBrk="0" fontAlgn="base" hangingPunct="0">
        <a:spcBef>
          <a:spcPct val="0"/>
        </a:spcBef>
        <a:spcAft>
          <a:spcPct val="0"/>
        </a:spcAft>
        <a:defRPr sz="3200" b="1">
          <a:solidFill>
            <a:srgbClr val="000099"/>
          </a:solidFill>
          <a:latin typeface="Arial" charset="0"/>
        </a:defRPr>
      </a:lvl9pPr>
    </p:titleStyle>
    <p:bodyStyle>
      <a:lvl1pPr marL="342900" indent="-342900" algn="l" rtl="0" eaLnBrk="0" fontAlgn="base" hangingPunct="0">
        <a:spcBef>
          <a:spcPct val="20000"/>
        </a:spcBef>
        <a:spcAft>
          <a:spcPct val="0"/>
        </a:spcAft>
        <a:buClr>
          <a:srgbClr val="8C0726"/>
        </a:buClr>
        <a:buFont typeface="Symbol" pitchFamily="18" charset="2"/>
        <a:buChar char="·"/>
        <a:defRPr sz="2800">
          <a:solidFill>
            <a:srgbClr val="333399"/>
          </a:solidFill>
          <a:latin typeface="+mn-lt"/>
          <a:ea typeface="+mn-ea"/>
          <a:cs typeface="+mn-cs"/>
        </a:defRPr>
      </a:lvl1pPr>
      <a:lvl2pPr marL="742950" indent="-285750" algn="l" rtl="0" eaLnBrk="0" fontAlgn="base" hangingPunct="0">
        <a:spcBef>
          <a:spcPct val="20000"/>
        </a:spcBef>
        <a:spcAft>
          <a:spcPct val="0"/>
        </a:spcAft>
        <a:buClr>
          <a:srgbClr val="8C0726"/>
        </a:buClr>
        <a:buSzPct val="95000"/>
        <a:buFont typeface="Symbol" pitchFamily="18" charset="2"/>
        <a:buChar char="·"/>
        <a:defRPr>
          <a:solidFill>
            <a:srgbClr val="333399"/>
          </a:solidFill>
          <a:latin typeface="+mn-lt"/>
        </a:defRPr>
      </a:lvl2pPr>
      <a:lvl3pPr marL="1143000" indent="-228600" algn="l" rtl="0" eaLnBrk="0" fontAlgn="base" hangingPunct="0">
        <a:spcBef>
          <a:spcPct val="20000"/>
        </a:spcBef>
        <a:spcAft>
          <a:spcPct val="0"/>
        </a:spcAft>
        <a:buClr>
          <a:srgbClr val="8C0726"/>
        </a:buClr>
        <a:buChar char="•"/>
        <a:defRPr>
          <a:solidFill>
            <a:srgbClr val="333399"/>
          </a:solidFill>
          <a:latin typeface="+mn-lt"/>
        </a:defRPr>
      </a:lvl3pPr>
      <a:lvl4pPr marL="1600200" indent="-228600" algn="l" rtl="0" eaLnBrk="0" fontAlgn="base" hangingPunct="0">
        <a:spcBef>
          <a:spcPct val="20000"/>
        </a:spcBef>
        <a:spcAft>
          <a:spcPct val="0"/>
        </a:spcAft>
        <a:buClr>
          <a:srgbClr val="8C0726"/>
        </a:buClr>
        <a:buChar char="–"/>
        <a:defRPr>
          <a:solidFill>
            <a:srgbClr val="333399"/>
          </a:solidFill>
          <a:latin typeface="+mn-lt"/>
        </a:defRPr>
      </a:lvl4pPr>
      <a:lvl5pPr marL="2057400" indent="-228600" algn="l" rtl="0" eaLnBrk="0" fontAlgn="base" hangingPunct="0">
        <a:spcBef>
          <a:spcPct val="20000"/>
        </a:spcBef>
        <a:spcAft>
          <a:spcPct val="0"/>
        </a:spcAft>
        <a:buClr>
          <a:srgbClr val="8C0726"/>
        </a:buClr>
        <a:buChar char="»"/>
        <a:defRPr>
          <a:solidFill>
            <a:srgbClr val="333399"/>
          </a:solidFill>
          <a:latin typeface="+mn-lt"/>
        </a:defRPr>
      </a:lvl5pPr>
      <a:lvl6pPr marL="2514600" indent="-228600" algn="l" rtl="0" eaLnBrk="0" fontAlgn="base" hangingPunct="0">
        <a:spcBef>
          <a:spcPct val="20000"/>
        </a:spcBef>
        <a:spcAft>
          <a:spcPct val="0"/>
        </a:spcAft>
        <a:buClr>
          <a:srgbClr val="8C0726"/>
        </a:buClr>
        <a:buChar char="»"/>
        <a:defRPr>
          <a:solidFill>
            <a:srgbClr val="333399"/>
          </a:solidFill>
          <a:latin typeface="+mn-lt"/>
        </a:defRPr>
      </a:lvl6pPr>
      <a:lvl7pPr marL="2971800" indent="-228600" algn="l" rtl="0" eaLnBrk="0" fontAlgn="base" hangingPunct="0">
        <a:spcBef>
          <a:spcPct val="20000"/>
        </a:spcBef>
        <a:spcAft>
          <a:spcPct val="0"/>
        </a:spcAft>
        <a:buClr>
          <a:srgbClr val="8C0726"/>
        </a:buClr>
        <a:buChar char="»"/>
        <a:defRPr>
          <a:solidFill>
            <a:srgbClr val="333399"/>
          </a:solidFill>
          <a:latin typeface="+mn-lt"/>
        </a:defRPr>
      </a:lvl7pPr>
      <a:lvl8pPr marL="3429000" indent="-228600" algn="l" rtl="0" eaLnBrk="0" fontAlgn="base" hangingPunct="0">
        <a:spcBef>
          <a:spcPct val="20000"/>
        </a:spcBef>
        <a:spcAft>
          <a:spcPct val="0"/>
        </a:spcAft>
        <a:buClr>
          <a:srgbClr val="8C0726"/>
        </a:buClr>
        <a:buChar char="»"/>
        <a:defRPr>
          <a:solidFill>
            <a:srgbClr val="333399"/>
          </a:solidFill>
          <a:latin typeface="+mn-lt"/>
        </a:defRPr>
      </a:lvl8pPr>
      <a:lvl9pPr marL="3886200" indent="-228600" algn="l" rtl="0" eaLnBrk="0" fontAlgn="base" hangingPunct="0">
        <a:spcBef>
          <a:spcPct val="20000"/>
        </a:spcBef>
        <a:spcAft>
          <a:spcPct val="0"/>
        </a:spcAft>
        <a:buClr>
          <a:srgbClr val="8C0726"/>
        </a:buClr>
        <a:buChar char="»"/>
        <a:defRPr>
          <a:solidFill>
            <a:srgbClr val="3333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Dropbox/Common%20Core%20Resources/Problem%20Solving%20Techniques%20-%20YouTube.wmv"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hyperlink" Target="../../../Videos/Piano%20stairs%20-%20TheFunTheory.com%20-%20Rolighetsteorin.se.mp4"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Box 4"/>
          <p:cNvSpPr txBox="1">
            <a:spLocks noChangeArrowheads="1"/>
          </p:cNvSpPr>
          <p:nvPr/>
        </p:nvSpPr>
        <p:spPr bwMode="auto">
          <a:xfrm>
            <a:off x="1752600" y="1524000"/>
            <a:ext cx="7010400" cy="2308324"/>
          </a:xfrm>
          <a:prstGeom prst="rect">
            <a:avLst/>
          </a:prstGeom>
          <a:noFill/>
          <a:ln w="9525">
            <a:noFill/>
            <a:miter lim="800000"/>
            <a:headEnd/>
            <a:tailEnd/>
          </a:ln>
        </p:spPr>
        <p:txBody>
          <a:bodyPr wrap="square">
            <a:spAutoFit/>
          </a:bodyPr>
          <a:lstStyle/>
          <a:p>
            <a:pPr marL="342900" indent="-342900" algn="ctr">
              <a:spcAft>
                <a:spcPts val="1200"/>
              </a:spcAft>
              <a:buClr>
                <a:srgbClr val="C00000"/>
              </a:buClr>
            </a:pPr>
            <a:r>
              <a:rPr lang="en-US" sz="4800" b="1" dirty="0" smtClean="0">
                <a:solidFill>
                  <a:srgbClr val="C00000"/>
                </a:solidFill>
                <a:latin typeface="Garamond" pitchFamily="18" charset="0"/>
              </a:rPr>
              <a:t>An Introduction to the Mathematics Design Collaborative (MDC)</a:t>
            </a:r>
          </a:p>
        </p:txBody>
      </p:sp>
      <p:sp>
        <p:nvSpPr>
          <p:cNvPr id="7" name="TextBox 4"/>
          <p:cNvSpPr txBox="1">
            <a:spLocks noChangeArrowheads="1"/>
          </p:cNvSpPr>
          <p:nvPr/>
        </p:nvSpPr>
        <p:spPr bwMode="auto">
          <a:xfrm>
            <a:off x="1371600" y="4876800"/>
            <a:ext cx="7239000" cy="1538883"/>
          </a:xfrm>
          <a:prstGeom prst="rect">
            <a:avLst/>
          </a:prstGeom>
          <a:noFill/>
          <a:ln w="9525">
            <a:noFill/>
            <a:miter lim="800000"/>
            <a:headEnd/>
            <a:tailEnd/>
          </a:ln>
        </p:spPr>
        <p:txBody>
          <a:bodyPr wrap="square">
            <a:spAutoFit/>
          </a:bodyPr>
          <a:lstStyle/>
          <a:p>
            <a:pPr marL="342900" indent="-342900" algn="ctr">
              <a:spcAft>
                <a:spcPts val="1200"/>
              </a:spcAft>
              <a:buClr>
                <a:srgbClr val="C00000"/>
              </a:buClr>
            </a:pPr>
            <a:endParaRPr lang="en-US" sz="1000" b="1" dirty="0" smtClean="0">
              <a:latin typeface="Garamond" pitchFamily="18" charset="0"/>
            </a:endParaRPr>
          </a:p>
          <a:p>
            <a:pPr marL="342900" indent="-342900" algn="ctr">
              <a:spcAft>
                <a:spcPts val="1200"/>
              </a:spcAft>
              <a:buClr>
                <a:srgbClr val="C00000"/>
              </a:buClr>
            </a:pPr>
            <a:r>
              <a:rPr lang="en-US" sz="3200" b="1" dirty="0" smtClean="0">
                <a:latin typeface="Garamond" pitchFamily="18" charset="0"/>
              </a:rPr>
              <a:t>Jason Adair</a:t>
            </a:r>
          </a:p>
          <a:p>
            <a:pPr marL="342900" indent="-342900" algn="ctr">
              <a:spcAft>
                <a:spcPts val="1200"/>
              </a:spcAft>
              <a:buClr>
                <a:srgbClr val="C00000"/>
              </a:buClr>
            </a:pPr>
            <a:r>
              <a:rPr lang="en-US" sz="3200" b="1" dirty="0">
                <a:latin typeface="Garamond" pitchFamily="18" charset="0"/>
              </a:rPr>
              <a:t>j</a:t>
            </a:r>
            <a:r>
              <a:rPr lang="en-US" sz="3200" b="1" dirty="0" smtClean="0">
                <a:latin typeface="Garamond" pitchFamily="18" charset="0"/>
              </a:rPr>
              <a:t>ason.adair@sreb.org</a:t>
            </a:r>
            <a:endParaRPr lang="en-US" sz="3200" b="1" dirty="0">
              <a:latin typeface="Garamond" pitchFamily="18" charset="0"/>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3"/>
          <p:cNvSpPr txBox="1">
            <a:spLocks noChangeArrowheads="1"/>
          </p:cNvSpPr>
          <p:nvPr/>
        </p:nvSpPr>
        <p:spPr bwMode="auto">
          <a:xfrm>
            <a:off x="1828800" y="352961"/>
            <a:ext cx="7010400" cy="1323439"/>
          </a:xfrm>
          <a:prstGeom prst="rect">
            <a:avLst/>
          </a:prstGeom>
          <a:noFill/>
          <a:ln w="9525">
            <a:noFill/>
            <a:miter lim="800000"/>
            <a:headEnd/>
            <a:tailEnd/>
          </a:ln>
        </p:spPr>
        <p:txBody>
          <a:bodyPr>
            <a:spAutoFit/>
          </a:bodyPr>
          <a:lstStyle/>
          <a:p>
            <a:r>
              <a:rPr lang="en-US" sz="4000" b="1" dirty="0">
                <a:solidFill>
                  <a:srgbClr val="C00000"/>
                </a:solidFill>
                <a:latin typeface="Garamond" pitchFamily="18" charset="0"/>
              </a:rPr>
              <a:t>The </a:t>
            </a:r>
            <a:r>
              <a:rPr lang="en-US" sz="4000" b="1" dirty="0" smtClean="0">
                <a:solidFill>
                  <a:srgbClr val="C00000"/>
                </a:solidFill>
                <a:latin typeface="Garamond" pitchFamily="18" charset="0"/>
              </a:rPr>
              <a:t>Five </a:t>
            </a:r>
            <a:r>
              <a:rPr lang="en-US" sz="4000" b="1" dirty="0">
                <a:solidFill>
                  <a:srgbClr val="C00000"/>
                </a:solidFill>
                <a:latin typeface="Garamond" pitchFamily="18" charset="0"/>
              </a:rPr>
              <a:t>Strategies of Assessment for Learning </a:t>
            </a:r>
            <a:endParaRPr lang="en-US" sz="4000" dirty="0">
              <a:solidFill>
                <a:srgbClr val="C00000"/>
              </a:solidFill>
              <a:latin typeface="Garamond" pitchFamily="18" charset="0"/>
            </a:endParaRPr>
          </a:p>
        </p:txBody>
      </p:sp>
      <p:sp>
        <p:nvSpPr>
          <p:cNvPr id="5" name="TextBox 4"/>
          <p:cNvSpPr txBox="1">
            <a:spLocks noChangeArrowheads="1"/>
          </p:cNvSpPr>
          <p:nvPr/>
        </p:nvSpPr>
        <p:spPr bwMode="auto">
          <a:xfrm>
            <a:off x="1752600" y="1855887"/>
            <a:ext cx="7391400" cy="4985980"/>
          </a:xfrm>
          <a:prstGeom prst="rect">
            <a:avLst/>
          </a:prstGeom>
          <a:noFill/>
          <a:ln w="9525">
            <a:noFill/>
            <a:miter lim="800000"/>
            <a:headEnd/>
            <a:tailEnd/>
          </a:ln>
        </p:spPr>
        <p:txBody>
          <a:bodyPr wrap="square">
            <a:spAutoFit/>
          </a:bodyPr>
          <a:lstStyle/>
          <a:p>
            <a:pPr marL="457200" indent="-457200">
              <a:spcAft>
                <a:spcPts val="0"/>
              </a:spcAft>
              <a:buClr>
                <a:schemeClr val="tx1"/>
              </a:buClr>
              <a:buFont typeface="Comic Sans MS" pitchFamily="66" charset="0"/>
              <a:buAutoNum type="arabicPeriod"/>
            </a:pPr>
            <a:r>
              <a:rPr lang="en-US" sz="2700" b="1" dirty="0">
                <a:latin typeface="Garamond" pitchFamily="18" charset="0"/>
              </a:rPr>
              <a:t>Clarifying and sharing learning intentions and criteria for success</a:t>
            </a:r>
          </a:p>
          <a:p>
            <a:pPr marL="457200" indent="-457200">
              <a:spcAft>
                <a:spcPts val="0"/>
              </a:spcAft>
              <a:buClr>
                <a:schemeClr val="tx1"/>
              </a:buClr>
              <a:buFont typeface="Comic Sans MS" pitchFamily="66" charset="0"/>
              <a:buAutoNum type="arabicPeriod"/>
            </a:pPr>
            <a:r>
              <a:rPr lang="en-US" sz="2700" b="1" dirty="0">
                <a:latin typeface="Garamond" pitchFamily="18" charset="0"/>
              </a:rPr>
              <a:t>Engineering effective discussions, questions and </a:t>
            </a:r>
            <a:r>
              <a:rPr lang="en-US" sz="2700" b="1" dirty="0" smtClean="0">
                <a:latin typeface="Garamond" pitchFamily="18" charset="0"/>
              </a:rPr>
              <a:t>tasks </a:t>
            </a:r>
            <a:r>
              <a:rPr lang="en-US" sz="2700" b="1" dirty="0">
                <a:latin typeface="Garamond" pitchFamily="18" charset="0"/>
              </a:rPr>
              <a:t>that elicit evidence of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Providing feedback that moves learners forward</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the owners of their own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instructional resources for one </a:t>
            </a:r>
            <a:r>
              <a:rPr lang="en-US" sz="2700" b="1" dirty="0" smtClean="0">
                <a:latin typeface="Garamond" pitchFamily="18" charset="0"/>
              </a:rPr>
              <a:t>another</a:t>
            </a:r>
          </a:p>
          <a:p>
            <a:pPr marL="457200" indent="-457200">
              <a:spcAft>
                <a:spcPts val="0"/>
              </a:spcAft>
              <a:buClr>
                <a:schemeClr val="tx1"/>
              </a:buClr>
            </a:pPr>
            <a:r>
              <a:rPr lang="en-US" sz="2000" b="1" dirty="0" smtClean="0">
                <a:latin typeface="Garamond" pitchFamily="18" charset="0"/>
              </a:rPr>
              <a:t>                                                       (Thompson &amp; Wiliam, 2007)    </a:t>
            </a:r>
          </a:p>
          <a:p>
            <a:pPr marL="457200" indent="-457200">
              <a:spcAft>
                <a:spcPts val="0"/>
              </a:spcAft>
              <a:buClr>
                <a:schemeClr val="tx1"/>
              </a:buClr>
              <a:buFont typeface="Comic Sans MS" pitchFamily="66" charset="0"/>
              <a:buAutoNum type="arabicPeriod"/>
            </a:pPr>
            <a:endParaRPr lang="en-US" sz="2800" b="1" dirty="0">
              <a:latin typeface="Garamond" pitchFamily="18" charset="0"/>
            </a:endParaRPr>
          </a:p>
        </p:txBody>
      </p:sp>
    </p:spTree>
    <p:extLst>
      <p:ext uri="{BB962C8B-B14F-4D97-AF65-F5344CB8AC3E}">
        <p14:creationId xmlns:p14="http://schemas.microsoft.com/office/powerpoint/2010/main" val="19427171"/>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Box 2"/>
          <p:cNvSpPr txBox="1">
            <a:spLocks noChangeArrowheads="1"/>
          </p:cNvSpPr>
          <p:nvPr/>
        </p:nvSpPr>
        <p:spPr bwMode="auto">
          <a:xfrm>
            <a:off x="1143000" y="1759565"/>
            <a:ext cx="8001000" cy="2431435"/>
          </a:xfrm>
          <a:prstGeom prst="rect">
            <a:avLst/>
          </a:prstGeom>
          <a:noFill/>
          <a:ln w="9525">
            <a:noFill/>
            <a:miter lim="800000"/>
            <a:headEnd/>
            <a:tailEnd/>
          </a:ln>
        </p:spPr>
        <p:txBody>
          <a:bodyPr wrap="square">
            <a:spAutoFit/>
          </a:bodyPr>
          <a:lstStyle/>
          <a:p>
            <a:pPr algn="ctr"/>
            <a:r>
              <a:rPr lang="en-US" sz="3200" b="1" dirty="0" smtClean="0">
                <a:latin typeface="Garamond" pitchFamily="18" charset="0"/>
              </a:rPr>
              <a:t>“The </a:t>
            </a:r>
            <a:r>
              <a:rPr lang="en-US" sz="3200" b="1" dirty="0">
                <a:latin typeface="Garamond" pitchFamily="18" charset="0"/>
              </a:rPr>
              <a:t>five key </a:t>
            </a:r>
            <a:r>
              <a:rPr lang="en-US" sz="3200" b="1" dirty="0" smtClean="0">
                <a:latin typeface="Garamond" pitchFamily="18" charset="0"/>
              </a:rPr>
              <a:t>ingredients are </a:t>
            </a:r>
            <a:r>
              <a:rPr lang="en-US" sz="3200" b="1" dirty="0">
                <a:latin typeface="Garamond" pitchFamily="18" charset="0"/>
              </a:rPr>
              <a:t>designed to ensure that students are engaged in a </a:t>
            </a:r>
            <a:r>
              <a:rPr lang="en-US" sz="3200" b="1" dirty="0">
                <a:solidFill>
                  <a:srgbClr val="C00000"/>
                </a:solidFill>
                <a:latin typeface="Garamond" pitchFamily="18" charset="0"/>
              </a:rPr>
              <a:t>productive struggle </a:t>
            </a:r>
            <a:r>
              <a:rPr lang="en-US" sz="3200" b="1" dirty="0">
                <a:latin typeface="Garamond" pitchFamily="18" charset="0"/>
              </a:rPr>
              <a:t>with mathematics rather than on the receiving end of a lecture</a:t>
            </a:r>
            <a:r>
              <a:rPr lang="en-US" sz="3200" b="1" dirty="0" smtClean="0">
                <a:latin typeface="Garamond" pitchFamily="18" charset="0"/>
              </a:rPr>
              <a:t>.” </a:t>
            </a:r>
          </a:p>
          <a:p>
            <a:pPr algn="r"/>
            <a:r>
              <a:rPr lang="en-US" sz="2400" b="1" dirty="0" smtClean="0">
                <a:latin typeface="Garamond" pitchFamily="18" charset="0"/>
              </a:rPr>
              <a:t> </a:t>
            </a:r>
            <a:r>
              <a:rPr lang="en-US" sz="2000" b="1" dirty="0" smtClean="0">
                <a:latin typeface="Garamond" pitchFamily="18" charset="0"/>
              </a:rPr>
              <a:t>(Shannon, 2011)</a:t>
            </a:r>
            <a:endParaRPr lang="en-US" sz="2400" b="1" dirty="0">
              <a:latin typeface="Garamond" pitchFamily="18" charset="0"/>
            </a:endParaRPr>
          </a:p>
        </p:txBody>
      </p:sp>
      <p:pic>
        <p:nvPicPr>
          <p:cNvPr id="15364" name="Picture 2" descr="http://www.theasbc.org/resource/resmgr/annual_picnic_art_and_pics/tug_of_war.jpg"/>
          <p:cNvPicPr>
            <a:picLocks noChangeAspect="1" noChangeArrowheads="1"/>
          </p:cNvPicPr>
          <p:nvPr/>
        </p:nvPicPr>
        <p:blipFill>
          <a:blip r:embed="rId3" cstate="print"/>
          <a:srcRect/>
          <a:stretch>
            <a:fillRect/>
          </a:stretch>
        </p:blipFill>
        <p:spPr bwMode="auto">
          <a:xfrm>
            <a:off x="1143000" y="4192588"/>
            <a:ext cx="8001000" cy="2741612"/>
          </a:xfrm>
          <a:prstGeom prst="rect">
            <a:avLst/>
          </a:prstGeom>
          <a:noFill/>
          <a:ln w="9525">
            <a:noFill/>
            <a:miter lim="800000"/>
            <a:headEnd/>
            <a:tailEnd/>
          </a:ln>
        </p:spPr>
      </p:pic>
      <p:sp>
        <p:nvSpPr>
          <p:cNvPr id="8" name="TextBox 3"/>
          <p:cNvSpPr txBox="1">
            <a:spLocks noChangeArrowheads="1"/>
          </p:cNvSpPr>
          <p:nvPr/>
        </p:nvSpPr>
        <p:spPr bwMode="auto">
          <a:xfrm>
            <a:off x="1828800" y="511314"/>
            <a:ext cx="7010400" cy="707886"/>
          </a:xfrm>
          <a:prstGeom prst="rect">
            <a:avLst/>
          </a:prstGeom>
          <a:noFill/>
          <a:ln w="9525">
            <a:noFill/>
            <a:miter lim="800000"/>
            <a:headEnd/>
            <a:tailEnd/>
          </a:ln>
        </p:spPr>
        <p:txBody>
          <a:bodyPr>
            <a:spAutoFit/>
          </a:bodyPr>
          <a:lstStyle/>
          <a:p>
            <a:r>
              <a:rPr lang="en-US" sz="4000" b="1" dirty="0" smtClean="0">
                <a:solidFill>
                  <a:srgbClr val="C00000"/>
                </a:solidFill>
                <a:latin typeface="Garamond" pitchFamily="18" charset="0"/>
              </a:rPr>
              <a:t>Productive Struggle</a:t>
            </a:r>
            <a:endParaRPr lang="en-US" sz="4000" dirty="0">
              <a:solidFill>
                <a:srgbClr val="C00000"/>
              </a:solidFill>
              <a:latin typeface="Garamond" pitchFamily="18" charset="0"/>
            </a:endParaRP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447800" y="533400"/>
            <a:ext cx="7696200" cy="884238"/>
          </a:xfrm>
          <a:noFill/>
        </p:spPr>
        <p:txBody>
          <a:bodyPr>
            <a:noAutofit/>
          </a:bodyPr>
          <a:lstStyle/>
          <a:p>
            <a:pPr eaLnBrk="1" hangingPunct="1"/>
            <a:r>
              <a:rPr lang="en-US" sz="4000" dirty="0" smtClean="0">
                <a:solidFill>
                  <a:srgbClr val="C00000"/>
                </a:solidFill>
                <a:latin typeface="Garamond" pitchFamily="18" charset="0"/>
              </a:rPr>
              <a:t>Cooperative Learning Activity</a:t>
            </a:r>
            <a:r>
              <a:rPr lang="en-US" dirty="0">
                <a:solidFill>
                  <a:srgbClr val="C00000"/>
                </a:solidFill>
                <a:latin typeface="Garamond" pitchFamily="18" charset="0"/>
              </a:rPr>
              <a:t/>
            </a:r>
            <a:br>
              <a:rPr lang="en-US" dirty="0">
                <a:solidFill>
                  <a:srgbClr val="C00000"/>
                </a:solidFill>
                <a:latin typeface="Garamond" pitchFamily="18" charset="0"/>
              </a:rPr>
            </a:br>
            <a:endParaRPr lang="en-US" dirty="0">
              <a:solidFill>
                <a:srgbClr val="000090"/>
              </a:solidFill>
            </a:endParaRPr>
          </a:p>
        </p:txBody>
      </p:sp>
      <p:sp>
        <p:nvSpPr>
          <p:cNvPr id="266243" name="Rectangle 3"/>
          <p:cNvSpPr>
            <a:spLocks noGrp="1" noChangeArrowheads="1"/>
          </p:cNvSpPr>
          <p:nvPr>
            <p:ph type="body" idx="1"/>
          </p:nvPr>
        </p:nvSpPr>
        <p:spPr>
          <a:xfrm>
            <a:off x="1219200" y="2125146"/>
            <a:ext cx="7696200" cy="4199118"/>
          </a:xfrm>
        </p:spPr>
        <p:txBody>
          <a:bodyPr>
            <a:noAutofit/>
          </a:bodyPr>
          <a:lstStyle/>
          <a:p>
            <a:pPr eaLnBrk="1" hangingPunct="1">
              <a:lnSpc>
                <a:spcPct val="90000"/>
              </a:lnSpc>
              <a:buClr>
                <a:srgbClr val="000090"/>
              </a:buClr>
              <a:buFont typeface="Arial"/>
              <a:buChar char="•"/>
            </a:pPr>
            <a:r>
              <a:rPr lang="en-US" b="1" dirty="0">
                <a:solidFill>
                  <a:schemeClr val="tx1"/>
                </a:solidFill>
                <a:latin typeface="Garamond"/>
                <a:cs typeface="Garamond"/>
              </a:rPr>
              <a:t>Match your puzzle-piece with other similar pieces to form a problem to </a:t>
            </a:r>
            <a:r>
              <a:rPr lang="en-US" b="1" dirty="0" smtClean="0">
                <a:solidFill>
                  <a:schemeClr val="tx1"/>
                </a:solidFill>
                <a:latin typeface="Garamond"/>
                <a:cs typeface="Garamond"/>
              </a:rPr>
              <a:t>solve.</a:t>
            </a:r>
          </a:p>
          <a:p>
            <a:pPr eaLnBrk="1" hangingPunct="1">
              <a:lnSpc>
                <a:spcPct val="90000"/>
              </a:lnSpc>
              <a:buClr>
                <a:srgbClr val="000090"/>
              </a:buClr>
              <a:buFont typeface="Arial"/>
              <a:buChar char="•"/>
            </a:pPr>
            <a:endParaRPr lang="en-US" b="1" dirty="0">
              <a:solidFill>
                <a:schemeClr val="tx1"/>
              </a:solidFill>
              <a:latin typeface="Garamond"/>
              <a:cs typeface="Garamond"/>
            </a:endParaRPr>
          </a:p>
          <a:p>
            <a:pPr eaLnBrk="1" hangingPunct="1">
              <a:lnSpc>
                <a:spcPct val="90000"/>
              </a:lnSpc>
              <a:buClr>
                <a:srgbClr val="000090"/>
              </a:buClr>
              <a:buFont typeface="Arial"/>
              <a:buChar char="•"/>
            </a:pPr>
            <a:r>
              <a:rPr lang="en-US" b="1" dirty="0" smtClean="0">
                <a:solidFill>
                  <a:schemeClr val="tx1"/>
                </a:solidFill>
                <a:latin typeface="Garamond"/>
                <a:cs typeface="Garamond"/>
              </a:rPr>
              <a:t>As </a:t>
            </a:r>
            <a:r>
              <a:rPr lang="en-US" b="1" dirty="0">
                <a:solidFill>
                  <a:schemeClr val="tx1"/>
                </a:solidFill>
                <a:latin typeface="Garamond"/>
                <a:cs typeface="Garamond"/>
              </a:rPr>
              <a:t>a learning group team, select a strategy to solve the problem.</a:t>
            </a:r>
          </a:p>
          <a:p>
            <a:pPr eaLnBrk="1" hangingPunct="1">
              <a:lnSpc>
                <a:spcPct val="90000"/>
              </a:lnSpc>
              <a:buClr>
                <a:srgbClr val="000090"/>
              </a:buClr>
              <a:buFont typeface="Arial"/>
              <a:buChar char="•"/>
            </a:pPr>
            <a:endParaRPr lang="en-US" b="1" dirty="0" smtClean="0">
              <a:solidFill>
                <a:schemeClr val="tx1"/>
              </a:solidFill>
              <a:latin typeface="Garamond"/>
              <a:cs typeface="Garamond"/>
            </a:endParaRPr>
          </a:p>
          <a:p>
            <a:pPr eaLnBrk="1" hangingPunct="1">
              <a:lnSpc>
                <a:spcPct val="90000"/>
              </a:lnSpc>
              <a:buClr>
                <a:srgbClr val="000090"/>
              </a:buClr>
              <a:buFont typeface="Arial"/>
              <a:buChar char="•"/>
            </a:pPr>
            <a:r>
              <a:rPr lang="en-US" b="1" dirty="0" smtClean="0">
                <a:solidFill>
                  <a:schemeClr val="tx1"/>
                </a:solidFill>
                <a:latin typeface="Garamond"/>
                <a:cs typeface="Garamond"/>
              </a:rPr>
              <a:t>Solve </a:t>
            </a:r>
            <a:r>
              <a:rPr lang="en-US" b="1" dirty="0">
                <a:solidFill>
                  <a:schemeClr val="tx1"/>
                </a:solidFill>
                <a:latin typeface="Garamond"/>
                <a:cs typeface="Garamond"/>
              </a:rPr>
              <a:t>the problem as a team then submit a solution to the class. Your team must be able to justify the solution!!!</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23892" y="5715000"/>
            <a:ext cx="2694708" cy="1416342"/>
          </a:xfrm>
          <a:prstGeom prst="rect">
            <a:avLst/>
          </a:prstGeom>
        </p:spPr>
      </p:pic>
    </p:spTree>
    <p:extLst>
      <p:ext uri="{BB962C8B-B14F-4D97-AF65-F5344CB8AC3E}">
        <p14:creationId xmlns:p14="http://schemas.microsoft.com/office/powerpoint/2010/main" val="308108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66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6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66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itle 1"/>
          <p:cNvSpPr>
            <a:spLocks noGrp="1"/>
          </p:cNvSpPr>
          <p:nvPr>
            <p:ph type="title"/>
          </p:nvPr>
        </p:nvSpPr>
        <p:spPr>
          <a:xfrm>
            <a:off x="1828800" y="152400"/>
            <a:ext cx="7696200" cy="1143000"/>
          </a:xfrm>
        </p:spPr>
        <p:txBody>
          <a:bodyPr/>
          <a:lstStyle/>
          <a:p>
            <a:r>
              <a:rPr lang="en-US" sz="4000" b="1" dirty="0" smtClean="0">
                <a:solidFill>
                  <a:srgbClr val="C00000"/>
                </a:solidFill>
                <a:latin typeface="Garamond" pitchFamily="18" charset="0"/>
                <a:ea typeface="ＭＳ Ｐゴシック" pitchFamily="34" charset="-128"/>
              </a:rPr>
              <a:t>Common Core State Standards</a:t>
            </a:r>
            <a:br>
              <a:rPr lang="en-US" sz="4000" b="1" dirty="0" smtClean="0">
                <a:solidFill>
                  <a:srgbClr val="C00000"/>
                </a:solidFill>
                <a:latin typeface="Garamond" pitchFamily="18" charset="0"/>
                <a:ea typeface="ＭＳ Ｐゴシック" pitchFamily="34" charset="-128"/>
              </a:rPr>
            </a:br>
            <a:r>
              <a:rPr lang="en-US" sz="4000" b="1" dirty="0" smtClean="0">
                <a:solidFill>
                  <a:srgbClr val="C00000"/>
                </a:solidFill>
                <a:latin typeface="Garamond" pitchFamily="18" charset="0"/>
                <a:ea typeface="ＭＳ Ｐゴシック" pitchFamily="34" charset="-128"/>
              </a:rPr>
              <a:t>for Mathematical Practice</a:t>
            </a:r>
          </a:p>
        </p:txBody>
      </p:sp>
      <p:sp>
        <p:nvSpPr>
          <p:cNvPr id="16389" name="Rectangle 3"/>
          <p:cNvSpPr>
            <a:spLocks noGrp="1" noChangeArrowheads="1"/>
          </p:cNvSpPr>
          <p:nvPr>
            <p:ph type="body" idx="1"/>
          </p:nvPr>
        </p:nvSpPr>
        <p:spPr>
          <a:xfrm>
            <a:off x="1752600" y="1828800"/>
            <a:ext cx="7391400" cy="5029200"/>
          </a:xfrm>
        </p:spPr>
        <p:txBody>
          <a:bodyPr anchor="t" anchorCtr="0"/>
          <a:lstStyle/>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Make sense of problems and persevere in solving them.</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Reason abstractly and quantitatively.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Construct viable arguments and critique the reasoning of others.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Model with mathematics.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Use appropriate tools strategically.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Attend to precision.</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make use of structure.</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express regularity in repeated reasoning.</a:t>
            </a:r>
          </a:p>
          <a:p>
            <a:pPr marL="514350" indent="-514350">
              <a:spcBef>
                <a:spcPct val="0"/>
              </a:spcBef>
              <a:spcAft>
                <a:spcPts val="0"/>
              </a:spcAft>
              <a:buClrTx/>
            </a:pPr>
            <a:r>
              <a:rPr lang="en-US" sz="2000" dirty="0" smtClean="0">
                <a:solidFill>
                  <a:srgbClr val="990000"/>
                </a:solidFill>
                <a:latin typeface="Garamond" pitchFamily="18" charset="0"/>
                <a:ea typeface="ＭＳ Ｐゴシック" pitchFamily="34" charset="-128"/>
              </a:rPr>
              <a:t>                                                             (www.corestandards.org)</a:t>
            </a:r>
          </a:p>
        </p:txBody>
      </p:sp>
    </p:spTree>
    <p:extLst>
      <p:ext uri="{BB962C8B-B14F-4D97-AF65-F5344CB8AC3E}">
        <p14:creationId xmlns:p14="http://schemas.microsoft.com/office/powerpoint/2010/main" val="4027455854"/>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5" name="TextBox 3"/>
          <p:cNvSpPr txBox="1">
            <a:spLocks noChangeArrowheads="1"/>
          </p:cNvSpPr>
          <p:nvPr/>
        </p:nvSpPr>
        <p:spPr bwMode="auto">
          <a:xfrm>
            <a:off x="1828800" y="352961"/>
            <a:ext cx="7010400" cy="1323439"/>
          </a:xfrm>
          <a:prstGeom prst="rect">
            <a:avLst/>
          </a:prstGeom>
          <a:noFill/>
          <a:ln w="9525">
            <a:noFill/>
            <a:miter lim="800000"/>
            <a:headEnd/>
            <a:tailEnd/>
          </a:ln>
        </p:spPr>
        <p:txBody>
          <a:bodyPr>
            <a:spAutoFit/>
          </a:bodyPr>
          <a:lstStyle/>
          <a:p>
            <a:r>
              <a:rPr lang="en-US" sz="4000" b="1" dirty="0">
                <a:solidFill>
                  <a:srgbClr val="C00000"/>
                </a:solidFill>
                <a:latin typeface="Garamond" pitchFamily="18" charset="0"/>
              </a:rPr>
              <a:t>The </a:t>
            </a:r>
            <a:r>
              <a:rPr lang="en-US" sz="4000" b="1" dirty="0" smtClean="0">
                <a:solidFill>
                  <a:srgbClr val="C00000"/>
                </a:solidFill>
                <a:latin typeface="Garamond" pitchFamily="18" charset="0"/>
              </a:rPr>
              <a:t>Five </a:t>
            </a:r>
            <a:r>
              <a:rPr lang="en-US" sz="4000" b="1" dirty="0">
                <a:solidFill>
                  <a:srgbClr val="C00000"/>
                </a:solidFill>
                <a:latin typeface="Garamond" pitchFamily="18" charset="0"/>
              </a:rPr>
              <a:t>Strategies of Assessment for Learning </a:t>
            </a:r>
            <a:endParaRPr lang="en-US" sz="4000" dirty="0">
              <a:solidFill>
                <a:srgbClr val="C00000"/>
              </a:solidFill>
              <a:latin typeface="Garamond" pitchFamily="18" charset="0"/>
            </a:endParaRPr>
          </a:p>
        </p:txBody>
      </p:sp>
      <p:sp>
        <p:nvSpPr>
          <p:cNvPr id="5" name="TextBox 4"/>
          <p:cNvSpPr txBox="1">
            <a:spLocks noChangeArrowheads="1"/>
          </p:cNvSpPr>
          <p:nvPr/>
        </p:nvSpPr>
        <p:spPr bwMode="auto">
          <a:xfrm>
            <a:off x="1752600" y="1855887"/>
            <a:ext cx="7391400" cy="4985980"/>
          </a:xfrm>
          <a:prstGeom prst="rect">
            <a:avLst/>
          </a:prstGeom>
          <a:noFill/>
          <a:ln w="9525">
            <a:noFill/>
            <a:miter lim="800000"/>
            <a:headEnd/>
            <a:tailEnd/>
          </a:ln>
        </p:spPr>
        <p:txBody>
          <a:bodyPr wrap="square">
            <a:spAutoFit/>
          </a:bodyPr>
          <a:lstStyle/>
          <a:p>
            <a:pPr marL="457200" indent="-457200">
              <a:spcAft>
                <a:spcPts val="0"/>
              </a:spcAft>
              <a:buClr>
                <a:schemeClr val="tx1"/>
              </a:buClr>
              <a:buFont typeface="Comic Sans MS" pitchFamily="66" charset="0"/>
              <a:buAutoNum type="arabicPeriod"/>
            </a:pPr>
            <a:r>
              <a:rPr lang="en-US" sz="2700" b="1" dirty="0">
                <a:latin typeface="Garamond" pitchFamily="18" charset="0"/>
              </a:rPr>
              <a:t>Clarifying and sharing learning intentions and criteria for success</a:t>
            </a:r>
          </a:p>
          <a:p>
            <a:pPr marL="457200" indent="-457200">
              <a:spcAft>
                <a:spcPts val="0"/>
              </a:spcAft>
              <a:buClr>
                <a:schemeClr val="tx1"/>
              </a:buClr>
              <a:buFont typeface="Comic Sans MS" pitchFamily="66" charset="0"/>
              <a:buAutoNum type="arabicPeriod"/>
            </a:pPr>
            <a:r>
              <a:rPr lang="en-US" sz="2700" b="1" dirty="0">
                <a:latin typeface="Garamond" pitchFamily="18" charset="0"/>
              </a:rPr>
              <a:t>Engineering effective discussions, questions and </a:t>
            </a:r>
            <a:r>
              <a:rPr lang="en-US" sz="2700" b="1" dirty="0" smtClean="0">
                <a:latin typeface="Garamond" pitchFamily="18" charset="0"/>
              </a:rPr>
              <a:t>tasks </a:t>
            </a:r>
            <a:r>
              <a:rPr lang="en-US" sz="2700" b="1" dirty="0">
                <a:latin typeface="Garamond" pitchFamily="18" charset="0"/>
              </a:rPr>
              <a:t>that elicit evidence of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Providing feedback that moves learners forward</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the owners of their own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instructional resources for one </a:t>
            </a:r>
            <a:r>
              <a:rPr lang="en-US" sz="2700" b="1" dirty="0" smtClean="0">
                <a:latin typeface="Garamond" pitchFamily="18" charset="0"/>
              </a:rPr>
              <a:t>another</a:t>
            </a:r>
          </a:p>
          <a:p>
            <a:pPr marL="457200" indent="-457200">
              <a:spcAft>
                <a:spcPts val="0"/>
              </a:spcAft>
              <a:buClr>
                <a:schemeClr val="tx1"/>
              </a:buClr>
            </a:pPr>
            <a:r>
              <a:rPr lang="en-US" sz="2000" b="1" dirty="0" smtClean="0">
                <a:latin typeface="Garamond" pitchFamily="18" charset="0"/>
              </a:rPr>
              <a:t>                                                       (Thompson &amp; Wiliam, 2007)    </a:t>
            </a:r>
          </a:p>
          <a:p>
            <a:pPr marL="457200" indent="-457200">
              <a:spcAft>
                <a:spcPts val="0"/>
              </a:spcAft>
              <a:buClr>
                <a:schemeClr val="tx1"/>
              </a:buClr>
              <a:buFont typeface="Comic Sans MS" pitchFamily="66" charset="0"/>
              <a:buAutoNum type="arabicPeriod"/>
            </a:pPr>
            <a:endParaRPr lang="en-US" sz="2800" b="1" dirty="0">
              <a:latin typeface="Garamond" pitchFamily="18" charset="0"/>
            </a:endParaRPr>
          </a:p>
        </p:txBody>
      </p:sp>
    </p:spTree>
    <p:extLst>
      <p:ext uri="{BB962C8B-B14F-4D97-AF65-F5344CB8AC3E}">
        <p14:creationId xmlns:p14="http://schemas.microsoft.com/office/powerpoint/2010/main" val="1256017166"/>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1752600" y="685800"/>
            <a:ext cx="5943600" cy="685800"/>
          </a:xfrm>
        </p:spPr>
        <p:txBody>
          <a:bodyPr/>
          <a:lstStyle/>
          <a:p>
            <a:r>
              <a:rPr lang="en-US" sz="4000" dirty="0" smtClean="0">
                <a:solidFill>
                  <a:srgbClr val="C00000"/>
                </a:solidFill>
                <a:latin typeface="Garamond" pitchFamily="18" charset="0"/>
              </a:rPr>
              <a:t>Possible Uses</a:t>
            </a:r>
            <a:r>
              <a:rPr lang="en-US" sz="4000" dirty="0">
                <a:solidFill>
                  <a:srgbClr val="C00000"/>
                </a:solidFill>
                <a:latin typeface="Garamond" pitchFamily="18" charset="0"/>
              </a:rPr>
              <a:t/>
            </a:r>
            <a:br>
              <a:rPr lang="en-US" sz="4000" dirty="0">
                <a:solidFill>
                  <a:srgbClr val="C00000"/>
                </a:solidFill>
                <a:latin typeface="Garamond" pitchFamily="18" charset="0"/>
              </a:rPr>
            </a:br>
            <a:endParaRPr lang="en-US" sz="4000" b="1" dirty="0">
              <a:solidFill>
                <a:srgbClr val="632523"/>
              </a:solidFill>
            </a:endParaRPr>
          </a:p>
        </p:txBody>
      </p:sp>
      <p:sp>
        <p:nvSpPr>
          <p:cNvPr id="2" name="Content Placeholder 1"/>
          <p:cNvSpPr>
            <a:spLocks noGrp="1"/>
          </p:cNvSpPr>
          <p:nvPr>
            <p:ph idx="1"/>
          </p:nvPr>
        </p:nvSpPr>
        <p:spPr>
          <a:xfrm>
            <a:off x="1371600" y="2057400"/>
            <a:ext cx="7391400" cy="4114800"/>
          </a:xfrm>
        </p:spPr>
        <p:txBody>
          <a:bodyPr>
            <a:normAutofit fontScale="55000" lnSpcReduction="20000"/>
          </a:bodyPr>
          <a:lstStyle/>
          <a:p>
            <a:pPr>
              <a:buFont typeface="Arial"/>
              <a:buChar char="•"/>
            </a:pPr>
            <a:r>
              <a:rPr lang="en-US" sz="5900" b="1" dirty="0">
                <a:solidFill>
                  <a:srgbClr val="000000"/>
                </a:solidFill>
                <a:latin typeface="Garamond"/>
                <a:cs typeface="Garamond"/>
              </a:rPr>
              <a:t>Pre-Assessment Exercise</a:t>
            </a:r>
          </a:p>
          <a:p>
            <a:pPr>
              <a:buFont typeface="Arial"/>
              <a:buChar char="•"/>
            </a:pPr>
            <a:r>
              <a:rPr lang="en-US" sz="5900" b="1" dirty="0">
                <a:solidFill>
                  <a:srgbClr val="000000"/>
                </a:solidFill>
                <a:latin typeface="Garamond"/>
                <a:cs typeface="Garamond"/>
              </a:rPr>
              <a:t>Introduce classroom procedures (cooperative learning, word problems, </a:t>
            </a:r>
            <a:r>
              <a:rPr lang="en-US" sz="5900" b="1" dirty="0" smtClean="0">
                <a:solidFill>
                  <a:srgbClr val="000000"/>
                </a:solidFill>
                <a:latin typeface="Garamond"/>
                <a:cs typeface="Garamond"/>
              </a:rPr>
              <a:t>no “</a:t>
            </a:r>
            <a:r>
              <a:rPr lang="en-US" altLang="ja-JP" sz="5900" b="1" dirty="0" smtClean="0">
                <a:solidFill>
                  <a:srgbClr val="000000"/>
                </a:solidFill>
                <a:latin typeface="Garamond"/>
                <a:cs typeface="Garamond"/>
              </a:rPr>
              <a:t>I don’t knows” </a:t>
            </a:r>
            <a:r>
              <a:rPr lang="en-US" altLang="ja-JP" sz="5900" b="1" dirty="0">
                <a:solidFill>
                  <a:srgbClr val="000000"/>
                </a:solidFill>
                <a:latin typeface="Garamond"/>
                <a:cs typeface="Garamond"/>
              </a:rPr>
              <a:t>accepted)</a:t>
            </a:r>
          </a:p>
          <a:p>
            <a:pPr>
              <a:buFont typeface="Arial"/>
              <a:buChar char="•"/>
            </a:pPr>
            <a:r>
              <a:rPr lang="en-US" sz="5900" b="1" dirty="0">
                <a:solidFill>
                  <a:srgbClr val="000000"/>
                </a:solidFill>
                <a:latin typeface="Garamond"/>
                <a:cs typeface="Garamond"/>
              </a:rPr>
              <a:t>Hook for new unit</a:t>
            </a:r>
          </a:p>
          <a:p>
            <a:pPr>
              <a:buFont typeface="Arial"/>
              <a:buChar char="•"/>
            </a:pPr>
            <a:r>
              <a:rPr lang="en-US" sz="5900" b="1" dirty="0">
                <a:solidFill>
                  <a:srgbClr val="000000"/>
                </a:solidFill>
                <a:latin typeface="Garamond"/>
                <a:cs typeface="Garamond"/>
              </a:rPr>
              <a:t>Review</a:t>
            </a:r>
          </a:p>
          <a:p>
            <a:pPr>
              <a:buFont typeface="Arial"/>
              <a:buChar char="•"/>
            </a:pPr>
            <a:r>
              <a:rPr lang="en-US" sz="5900" b="1" dirty="0">
                <a:solidFill>
                  <a:srgbClr val="000000"/>
                </a:solidFill>
                <a:latin typeface="Garamond"/>
                <a:cs typeface="Garamond"/>
              </a:rPr>
              <a:t>Exit Slip</a:t>
            </a:r>
          </a:p>
          <a:p>
            <a:pPr marL="0" indent="0">
              <a:buNone/>
            </a:pPr>
            <a:endParaRPr lang="en-US" sz="3600" dirty="0">
              <a:solidFill>
                <a:srgbClr val="8000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29400" y="5791200"/>
            <a:ext cx="2694708" cy="1416342"/>
          </a:xfrm>
          <a:prstGeom prst="rect">
            <a:avLst/>
          </a:prstGeom>
        </p:spPr>
      </p:pic>
    </p:spTree>
    <p:extLst>
      <p:ext uri="{BB962C8B-B14F-4D97-AF65-F5344CB8AC3E}">
        <p14:creationId xmlns:p14="http://schemas.microsoft.com/office/powerpoint/2010/main" val="24799363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676400" y="381000"/>
            <a:ext cx="6934200" cy="914400"/>
          </a:xfrm>
        </p:spPr>
        <p:txBody>
          <a:bodyPr/>
          <a:lstStyle/>
          <a:p>
            <a:r>
              <a:rPr lang="en-US" sz="4000" dirty="0" smtClean="0">
                <a:solidFill>
                  <a:srgbClr val="C00000"/>
                </a:solidFill>
                <a:latin typeface="Garamond" pitchFamily="18" charset="0"/>
              </a:rPr>
              <a:t>Problem Solving Process</a:t>
            </a:r>
            <a:endParaRPr lang="en-US" dirty="0">
              <a:solidFill>
                <a:srgbClr val="000090"/>
              </a:solidFill>
            </a:endParaRPr>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1521381" y="1591056"/>
            <a:ext cx="5431705" cy="5136479"/>
          </a:xfrm>
          <a:prstGeom prst="rect">
            <a:avLst/>
          </a:prstGeom>
          <a:noFill/>
          <a:ln>
            <a:noFill/>
          </a:ln>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29400" y="5791200"/>
            <a:ext cx="2694708" cy="1416342"/>
          </a:xfrm>
          <a:prstGeom prst="rect">
            <a:avLst/>
          </a:prstGeom>
        </p:spPr>
      </p:pic>
    </p:spTree>
    <p:extLst>
      <p:ext uri="{BB962C8B-B14F-4D97-AF65-F5344CB8AC3E}">
        <p14:creationId xmlns:p14="http://schemas.microsoft.com/office/powerpoint/2010/main" val="1009472134"/>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95400" y="2133600"/>
            <a:ext cx="7614010" cy="3975866"/>
          </a:xfrm>
        </p:spPr>
        <p:txBody>
          <a:bodyPr>
            <a:normAutofit fontScale="92500" lnSpcReduction="10000"/>
          </a:bodyPr>
          <a:lstStyle/>
          <a:p>
            <a:pPr marL="457200" indent="-457200">
              <a:buClr>
                <a:srgbClr val="000090"/>
              </a:buClr>
              <a:buFont typeface="+mj-lt"/>
              <a:buAutoNum type="arabicPeriod"/>
            </a:pPr>
            <a:r>
              <a:rPr lang="en-US" sz="3000" b="1" dirty="0" smtClean="0">
                <a:solidFill>
                  <a:srgbClr val="000000"/>
                </a:solidFill>
                <a:latin typeface="Garamond"/>
                <a:cs typeface="Garamond"/>
              </a:rPr>
              <a:t>Answer </a:t>
            </a:r>
            <a:r>
              <a:rPr lang="en-US" sz="3000" b="1" dirty="0">
                <a:solidFill>
                  <a:srgbClr val="000000"/>
                </a:solidFill>
                <a:latin typeface="Garamond"/>
                <a:cs typeface="Garamond"/>
              </a:rPr>
              <a:t>Statement</a:t>
            </a:r>
          </a:p>
          <a:p>
            <a:pPr marL="759143" lvl="1" indent="-457200">
              <a:buClr>
                <a:srgbClr val="000090"/>
              </a:buClr>
              <a:buFont typeface="+mj-lt"/>
              <a:buAutoNum type="alphaLcPeriod"/>
            </a:pPr>
            <a:r>
              <a:rPr lang="en-US" sz="3000" dirty="0" smtClean="0">
                <a:solidFill>
                  <a:srgbClr val="000000"/>
                </a:solidFill>
                <a:latin typeface="Garamond"/>
                <a:cs typeface="Garamond"/>
              </a:rPr>
              <a:t>Hint</a:t>
            </a:r>
            <a:r>
              <a:rPr lang="en-US" sz="3000" dirty="0">
                <a:solidFill>
                  <a:srgbClr val="000000"/>
                </a:solidFill>
                <a:latin typeface="Garamond"/>
                <a:cs typeface="Garamond"/>
              </a:rPr>
              <a:t>: The question usually appears as the last sentence of the problem. Students can cover the other information and focus on the last line to determine what the problem is asking. (Note: If the question is not here, go to the preceding line until it is found.</a:t>
            </a:r>
            <a:r>
              <a:rPr lang="en-US" sz="3000" dirty="0" smtClean="0">
                <a:solidFill>
                  <a:srgbClr val="000000"/>
                </a:solidFill>
                <a:latin typeface="Garamond"/>
                <a:cs typeface="Garamond"/>
              </a:rPr>
              <a:t>)</a:t>
            </a:r>
            <a:endParaRPr lang="en-US" sz="3000" dirty="0">
              <a:solidFill>
                <a:srgbClr val="000000"/>
              </a:solidFill>
              <a:latin typeface="Garamond"/>
              <a:cs typeface="Garamond"/>
            </a:endParaRPr>
          </a:p>
          <a:p>
            <a:pPr marL="759143" lvl="1" indent="-457200">
              <a:buClr>
                <a:srgbClr val="000090"/>
              </a:buClr>
              <a:buFont typeface="+mj-lt"/>
              <a:buAutoNum type="alphaLcPeriod"/>
            </a:pPr>
            <a:r>
              <a:rPr lang="en-US" sz="3000" dirty="0" smtClean="0">
                <a:solidFill>
                  <a:srgbClr val="000000"/>
                </a:solidFill>
                <a:latin typeface="Garamond"/>
                <a:cs typeface="Garamond"/>
              </a:rPr>
              <a:t>Write </a:t>
            </a:r>
            <a:r>
              <a:rPr lang="en-US" sz="3000" dirty="0">
                <a:solidFill>
                  <a:srgbClr val="000000"/>
                </a:solidFill>
                <a:latin typeface="Garamond"/>
                <a:cs typeface="Garamond"/>
              </a:rPr>
              <a:t>the question as an answer statement and leave a blank for the solution.</a:t>
            </a:r>
          </a:p>
          <a:p>
            <a:endParaRPr lang="en-US" dirty="0"/>
          </a:p>
        </p:txBody>
      </p:sp>
      <p:sp>
        <p:nvSpPr>
          <p:cNvPr id="3" name="Title 2"/>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00009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49292" y="5715000"/>
            <a:ext cx="2694708" cy="1416342"/>
          </a:xfrm>
          <a:prstGeom prst="rect">
            <a:avLst/>
          </a:prstGeom>
        </p:spPr>
      </p:pic>
    </p:spTree>
    <p:extLst>
      <p:ext uri="{BB962C8B-B14F-4D97-AF65-F5344CB8AC3E}">
        <p14:creationId xmlns:p14="http://schemas.microsoft.com/office/powerpoint/2010/main" val="1197704999"/>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95400" y="2133600"/>
            <a:ext cx="7614010" cy="3975866"/>
          </a:xfrm>
        </p:spPr>
        <p:txBody>
          <a:bodyPr>
            <a:normAutofit/>
          </a:bodyPr>
          <a:lstStyle/>
          <a:p>
            <a:pPr marL="0" lvl="0" indent="0">
              <a:buClr>
                <a:srgbClr val="000090"/>
              </a:buClr>
              <a:buNone/>
            </a:pPr>
            <a:r>
              <a:rPr lang="en-US" b="1" dirty="0" smtClean="0">
                <a:solidFill>
                  <a:srgbClr val="000000"/>
                </a:solidFill>
                <a:latin typeface="Garamond"/>
                <a:cs typeface="Garamond"/>
              </a:rPr>
              <a:t>2. </a:t>
            </a:r>
            <a:r>
              <a:rPr lang="en-US" b="1" dirty="0">
                <a:solidFill>
                  <a:srgbClr val="000000"/>
                </a:solidFill>
                <a:latin typeface="Garamond"/>
                <a:cs typeface="Garamond"/>
              </a:rPr>
              <a:t>Given </a:t>
            </a:r>
            <a:r>
              <a:rPr lang="en-US" b="1" dirty="0" smtClean="0">
                <a:solidFill>
                  <a:srgbClr val="000000"/>
                </a:solidFill>
                <a:latin typeface="Garamond"/>
                <a:cs typeface="Garamond"/>
              </a:rPr>
              <a:t>Information</a:t>
            </a:r>
            <a:endParaRPr lang="en-US" b="1" dirty="0">
              <a:solidFill>
                <a:srgbClr val="000000"/>
              </a:solidFill>
              <a:latin typeface="Garamond"/>
              <a:cs typeface="Garamond"/>
            </a:endParaRPr>
          </a:p>
          <a:p>
            <a:pPr marL="759143" lvl="1" indent="-457200">
              <a:buClr>
                <a:srgbClr val="000090"/>
              </a:buClr>
              <a:buFont typeface="+mj-lt"/>
              <a:buAutoNum type="alphaLcPeriod"/>
            </a:pPr>
            <a:r>
              <a:rPr lang="en-US" sz="2800" dirty="0" smtClean="0">
                <a:solidFill>
                  <a:srgbClr val="000000"/>
                </a:solidFill>
                <a:latin typeface="Garamond"/>
                <a:cs typeface="Garamond"/>
              </a:rPr>
              <a:t>Hint</a:t>
            </a:r>
            <a:r>
              <a:rPr lang="en-US" sz="2800" dirty="0">
                <a:solidFill>
                  <a:srgbClr val="000000"/>
                </a:solidFill>
                <a:latin typeface="Garamond"/>
                <a:cs typeface="Garamond"/>
              </a:rPr>
              <a:t>: Use the same process of covering everything and view each sentence separately. </a:t>
            </a:r>
          </a:p>
          <a:p>
            <a:pPr marL="759143" lvl="1" indent="-457200">
              <a:buClr>
                <a:srgbClr val="000090"/>
              </a:buClr>
              <a:buFont typeface="+mj-lt"/>
              <a:buAutoNum type="alphaLcPeriod"/>
            </a:pPr>
            <a:r>
              <a:rPr lang="en-US" sz="2800" dirty="0" smtClean="0">
                <a:solidFill>
                  <a:srgbClr val="000000"/>
                </a:solidFill>
                <a:latin typeface="Garamond"/>
                <a:cs typeface="Garamond"/>
              </a:rPr>
              <a:t>Determine </a:t>
            </a:r>
            <a:r>
              <a:rPr lang="en-US" sz="2800" dirty="0">
                <a:solidFill>
                  <a:srgbClr val="000000"/>
                </a:solidFill>
                <a:latin typeface="Garamond"/>
                <a:cs typeface="Garamond"/>
              </a:rPr>
              <a:t>and record relevant information from the problem.</a:t>
            </a:r>
          </a:p>
          <a:p>
            <a:pPr marL="759143" lvl="1" indent="-457200">
              <a:buClr>
                <a:srgbClr val="000090"/>
              </a:buClr>
              <a:buFont typeface="+mj-lt"/>
              <a:buAutoNum type="alphaLcPeriod"/>
            </a:pPr>
            <a:endParaRPr lang="en-US" dirty="0"/>
          </a:p>
        </p:txBody>
      </p:sp>
      <p:sp>
        <p:nvSpPr>
          <p:cNvPr id="3" name="Title 2"/>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00009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23892" y="5715000"/>
            <a:ext cx="2694708" cy="1416342"/>
          </a:xfrm>
          <a:prstGeom prst="rect">
            <a:avLst/>
          </a:prstGeom>
        </p:spPr>
      </p:pic>
    </p:spTree>
    <p:extLst>
      <p:ext uri="{BB962C8B-B14F-4D97-AF65-F5344CB8AC3E}">
        <p14:creationId xmlns:p14="http://schemas.microsoft.com/office/powerpoint/2010/main" val="1321817614"/>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2133600"/>
            <a:ext cx="7614010" cy="3975866"/>
          </a:xfrm>
        </p:spPr>
        <p:txBody>
          <a:bodyPr>
            <a:normAutofit fontScale="85000" lnSpcReduction="10000"/>
          </a:bodyPr>
          <a:lstStyle/>
          <a:p>
            <a:pPr marL="0" indent="0">
              <a:buClr>
                <a:srgbClr val="000090"/>
              </a:buClr>
              <a:buNone/>
            </a:pPr>
            <a:r>
              <a:rPr lang="en-US" sz="3000" b="1" dirty="0">
                <a:solidFill>
                  <a:srgbClr val="000000"/>
                </a:solidFill>
                <a:latin typeface="Garamond"/>
                <a:cs typeface="Garamond"/>
              </a:rPr>
              <a:t>3</a:t>
            </a:r>
            <a:r>
              <a:rPr lang="en-US" sz="3000" b="1" dirty="0" smtClean="0">
                <a:solidFill>
                  <a:srgbClr val="000000"/>
                </a:solidFill>
                <a:latin typeface="Garamond"/>
                <a:cs typeface="Garamond"/>
              </a:rPr>
              <a:t>. </a:t>
            </a:r>
            <a:r>
              <a:rPr lang="en-US" sz="3000" b="1" dirty="0">
                <a:solidFill>
                  <a:srgbClr val="000000"/>
                </a:solidFill>
                <a:latin typeface="Garamond"/>
                <a:cs typeface="Garamond"/>
              </a:rPr>
              <a:t>Strategy/Plan </a:t>
            </a:r>
          </a:p>
          <a:p>
            <a:pPr marL="759143" lvl="1" indent="-457200">
              <a:buClr>
                <a:srgbClr val="000090"/>
              </a:buClr>
              <a:buFont typeface="+mj-lt"/>
              <a:buAutoNum type="alphaLcPeriod"/>
            </a:pPr>
            <a:r>
              <a:rPr lang="en-US" sz="3000" dirty="0">
                <a:solidFill>
                  <a:srgbClr val="000000"/>
                </a:solidFill>
                <a:latin typeface="Garamond"/>
                <a:cs typeface="Garamond"/>
              </a:rPr>
              <a:t>Students will use this space to state additional ideas they have for the problem. This may include other information they know about the problem, possible strategies for getting started, estimations for the solution, constraints, predictions, etc. </a:t>
            </a:r>
          </a:p>
          <a:p>
            <a:pPr marL="759143" lvl="1" indent="-457200">
              <a:buClr>
                <a:srgbClr val="000090"/>
              </a:buClr>
              <a:buFont typeface="+mj-lt"/>
              <a:buAutoNum type="alphaLcPeriod"/>
            </a:pPr>
            <a:r>
              <a:rPr lang="en-US" sz="3000" dirty="0">
                <a:solidFill>
                  <a:srgbClr val="000000"/>
                </a:solidFill>
                <a:latin typeface="Garamond"/>
                <a:cs typeface="Garamond"/>
              </a:rPr>
              <a:t>NOTE: This is the section that allows students to formulate their own ideas about the problem and provides a place for them to create their own meaning about what is being asked. </a:t>
            </a:r>
          </a:p>
          <a:p>
            <a:pPr marL="759143" lvl="1" indent="-457200">
              <a:buClr>
                <a:srgbClr val="000090"/>
              </a:buClr>
              <a:buFont typeface="+mj-lt"/>
              <a:buAutoNum type="alphaLcPeriod"/>
            </a:pPr>
            <a:endParaRPr lang="en-US" dirty="0"/>
          </a:p>
        </p:txBody>
      </p:sp>
      <p:sp>
        <p:nvSpPr>
          <p:cNvPr id="3" name="Title 2"/>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00009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49292" y="5791200"/>
            <a:ext cx="2694708" cy="1416342"/>
          </a:xfrm>
          <a:prstGeom prst="rect">
            <a:avLst/>
          </a:prstGeom>
        </p:spPr>
      </p:pic>
    </p:spTree>
    <p:extLst>
      <p:ext uri="{BB962C8B-B14F-4D97-AF65-F5344CB8AC3E}">
        <p14:creationId xmlns:p14="http://schemas.microsoft.com/office/powerpoint/2010/main" val="3964613107"/>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1905000" y="434975"/>
            <a:ext cx="6172200" cy="708025"/>
          </a:xfrm>
          <a:prstGeom prst="rect">
            <a:avLst/>
          </a:prstGeom>
          <a:noFill/>
          <a:ln w="9525">
            <a:noFill/>
            <a:miter lim="800000"/>
            <a:headEnd/>
            <a:tailEnd/>
          </a:ln>
        </p:spPr>
        <p:txBody>
          <a:bodyPr>
            <a:spAutoFit/>
          </a:bodyPr>
          <a:lstStyle/>
          <a:p>
            <a:r>
              <a:rPr lang="en-US" sz="4000" b="1" dirty="0">
                <a:solidFill>
                  <a:srgbClr val="C00000"/>
                </a:solidFill>
                <a:latin typeface="Garamond" pitchFamily="18" charset="0"/>
              </a:rPr>
              <a:t>Goals of Today’s Training</a:t>
            </a:r>
          </a:p>
        </p:txBody>
      </p:sp>
      <p:sp>
        <p:nvSpPr>
          <p:cNvPr id="7173" name="TextBox 4"/>
          <p:cNvSpPr txBox="1">
            <a:spLocks noChangeArrowheads="1"/>
          </p:cNvSpPr>
          <p:nvPr/>
        </p:nvSpPr>
        <p:spPr bwMode="auto">
          <a:xfrm>
            <a:off x="1219200" y="1752600"/>
            <a:ext cx="7924800" cy="6309420"/>
          </a:xfrm>
          <a:prstGeom prst="rect">
            <a:avLst/>
          </a:prstGeom>
          <a:noFill/>
          <a:ln w="9525">
            <a:noFill/>
            <a:miter lim="800000"/>
            <a:headEnd/>
            <a:tailEnd/>
          </a:ln>
        </p:spPr>
        <p:txBody>
          <a:bodyPr wrap="square">
            <a:spAutoFit/>
          </a:bodyPr>
          <a:lstStyle/>
          <a:p>
            <a:pPr marL="342900" lvl="0" indent="-342900">
              <a:spcAft>
                <a:spcPts val="1200"/>
              </a:spcAft>
              <a:buClr>
                <a:srgbClr val="C00000"/>
              </a:buClr>
              <a:buFont typeface="Wingdings" pitchFamily="2" charset="2"/>
              <a:buChar char="§"/>
            </a:pPr>
            <a:r>
              <a:rPr lang="en-US" sz="2800" b="1" dirty="0">
                <a:latin typeface="Garamond"/>
                <a:cs typeface="Garamond"/>
              </a:rPr>
              <a:t>Explore strategies that address the </a:t>
            </a:r>
            <a:r>
              <a:rPr lang="en-US" sz="2800" b="1" dirty="0" smtClean="0">
                <a:latin typeface="Garamond"/>
                <a:cs typeface="Garamond"/>
              </a:rPr>
              <a:t>College and Career Readiness </a:t>
            </a:r>
            <a:r>
              <a:rPr lang="en-US" sz="2800" b="1" dirty="0">
                <a:latin typeface="Garamond"/>
                <a:cs typeface="Garamond"/>
              </a:rPr>
              <a:t>Standards </a:t>
            </a:r>
            <a:r>
              <a:rPr lang="en-US" sz="2800" b="1" dirty="0" smtClean="0">
                <a:latin typeface="Garamond"/>
                <a:cs typeface="Garamond"/>
              </a:rPr>
              <a:t>for</a:t>
            </a:r>
            <a:r>
              <a:rPr lang="en-US" sz="2800" b="1" dirty="0" smtClean="0">
                <a:latin typeface="Garamond"/>
                <a:cs typeface="Garamond"/>
              </a:rPr>
              <a:t> </a:t>
            </a:r>
            <a:r>
              <a:rPr lang="en-US" sz="2800" b="1" dirty="0">
                <a:latin typeface="Garamond"/>
                <a:cs typeface="Garamond"/>
              </a:rPr>
              <a:t>Mathematics (CCSS-M) and the eight Standards of Mathematical Practice (SMP)</a:t>
            </a:r>
            <a:r>
              <a:rPr lang="en-US" sz="2800" b="1" dirty="0" smtClean="0">
                <a:latin typeface="Garamond"/>
                <a:cs typeface="Garamond"/>
              </a:rPr>
              <a:t>.</a:t>
            </a:r>
          </a:p>
          <a:p>
            <a:pPr marL="342900" lvl="0" indent="-342900">
              <a:spcAft>
                <a:spcPts val="1200"/>
              </a:spcAft>
              <a:buClr>
                <a:srgbClr val="C00000"/>
              </a:buClr>
              <a:buFont typeface="Wingdings" pitchFamily="2" charset="2"/>
              <a:buChar char="§"/>
            </a:pPr>
            <a:r>
              <a:rPr lang="en-US" sz="2800" b="1" dirty="0" smtClean="0">
                <a:latin typeface="Garamond"/>
                <a:cs typeface="Garamond"/>
              </a:rPr>
              <a:t>Identify </a:t>
            </a:r>
            <a:r>
              <a:rPr lang="en-US" sz="2800" b="1" dirty="0">
                <a:latin typeface="Garamond"/>
                <a:cs typeface="Garamond"/>
              </a:rPr>
              <a:t>ways that MDC can support teaching of the </a:t>
            </a:r>
            <a:r>
              <a:rPr lang="en-US" sz="2800" b="1" dirty="0" smtClean="0">
                <a:latin typeface="Garamond"/>
                <a:cs typeface="Garamond"/>
              </a:rPr>
              <a:t>CCRS-M </a:t>
            </a:r>
            <a:r>
              <a:rPr lang="en-US" sz="2800" b="1" dirty="0">
                <a:latin typeface="Garamond"/>
                <a:cs typeface="Garamond"/>
              </a:rPr>
              <a:t>and engage students in a productive </a:t>
            </a:r>
            <a:r>
              <a:rPr lang="en-US" sz="2800" b="1" dirty="0" smtClean="0">
                <a:latin typeface="Garamond"/>
                <a:cs typeface="Garamond"/>
              </a:rPr>
              <a:t>struggle.</a:t>
            </a:r>
          </a:p>
          <a:p>
            <a:pPr marL="342900" lvl="0" indent="-342900">
              <a:spcAft>
                <a:spcPts val="1200"/>
              </a:spcAft>
              <a:buClr>
                <a:srgbClr val="C00000"/>
              </a:buClr>
              <a:buFont typeface="Wingdings" pitchFamily="2" charset="2"/>
              <a:buChar char="§"/>
            </a:pPr>
            <a:r>
              <a:rPr lang="en-US" sz="2800" b="1" dirty="0" smtClean="0">
                <a:latin typeface="Garamond"/>
                <a:cs typeface="Garamond"/>
              </a:rPr>
              <a:t>Create </a:t>
            </a:r>
            <a:r>
              <a:rPr lang="en-US" sz="2800" b="1" dirty="0">
                <a:latin typeface="Garamond"/>
                <a:cs typeface="Garamond"/>
              </a:rPr>
              <a:t>resources for building formative assessments within the units of instruction to prepare </a:t>
            </a:r>
            <a:r>
              <a:rPr lang="en-US" sz="2800" b="1" dirty="0" smtClean="0">
                <a:latin typeface="Garamond"/>
                <a:cs typeface="Garamond"/>
              </a:rPr>
              <a:t>students </a:t>
            </a:r>
            <a:r>
              <a:rPr lang="en-US" sz="2800" b="1" dirty="0">
                <a:latin typeface="Garamond"/>
                <a:cs typeface="Garamond"/>
              </a:rPr>
              <a:t>for the next generation of statewide assessments.</a:t>
            </a:r>
          </a:p>
          <a:p>
            <a:pPr marL="342900" indent="-342900">
              <a:spcAft>
                <a:spcPts val="1200"/>
              </a:spcAft>
              <a:buClr>
                <a:srgbClr val="C00000"/>
              </a:buClr>
              <a:buFont typeface="Wingdings" pitchFamily="2" charset="2"/>
              <a:buChar char="§"/>
            </a:pPr>
            <a:endParaRPr lang="en-US" sz="2800" b="1" dirty="0" smtClean="0">
              <a:latin typeface="Garamond" pitchFamily="18" charset="0"/>
            </a:endParaRPr>
          </a:p>
          <a:p>
            <a:pPr marL="342900" indent="-342900">
              <a:spcAft>
                <a:spcPts val="1200"/>
              </a:spcAft>
              <a:buClr>
                <a:srgbClr val="C00000"/>
              </a:buClr>
              <a:buFont typeface="Wingdings" pitchFamily="2" charset="2"/>
              <a:buChar char="§"/>
            </a:pPr>
            <a:endParaRPr lang="en-US" sz="2800" b="1" dirty="0">
              <a:latin typeface="Garamond" pitchFamily="18" charset="0"/>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95400" y="2133600"/>
            <a:ext cx="7614010" cy="3975866"/>
          </a:xfrm>
        </p:spPr>
        <p:txBody>
          <a:bodyPr>
            <a:normAutofit/>
          </a:bodyPr>
          <a:lstStyle/>
          <a:p>
            <a:pPr marL="0" indent="0">
              <a:buClr>
                <a:srgbClr val="000090"/>
              </a:buClr>
              <a:buNone/>
            </a:pPr>
            <a:r>
              <a:rPr lang="en-US" sz="2800" b="1" dirty="0" smtClean="0">
                <a:solidFill>
                  <a:srgbClr val="000000"/>
                </a:solidFill>
                <a:latin typeface="Garamond"/>
                <a:cs typeface="Garamond"/>
              </a:rPr>
              <a:t>4. Solve </a:t>
            </a:r>
            <a:endParaRPr lang="en-US" sz="2800" b="1" dirty="0">
              <a:solidFill>
                <a:srgbClr val="000000"/>
              </a:solidFill>
              <a:latin typeface="Garamond"/>
              <a:cs typeface="Garamond"/>
            </a:endParaRPr>
          </a:p>
          <a:p>
            <a:pPr marL="759143" lvl="1" indent="-457200">
              <a:buClr>
                <a:srgbClr val="000090"/>
              </a:buClr>
              <a:buFont typeface="+mj-lt"/>
              <a:buAutoNum type="alphaLcPeriod"/>
            </a:pPr>
            <a:r>
              <a:rPr lang="en-US" sz="2800" dirty="0" smtClean="0">
                <a:solidFill>
                  <a:srgbClr val="000000"/>
                </a:solidFill>
                <a:latin typeface="Garamond"/>
                <a:cs typeface="Garamond"/>
              </a:rPr>
              <a:t>Students </a:t>
            </a:r>
            <a:r>
              <a:rPr lang="en-US" sz="2800" dirty="0">
                <a:solidFill>
                  <a:srgbClr val="000000"/>
                </a:solidFill>
                <a:latin typeface="Garamond"/>
                <a:cs typeface="Garamond"/>
              </a:rPr>
              <a:t>select a strategy (translate verbal statements into mathematical statements, draw a picture, make a table, etc.) and solve.</a:t>
            </a:r>
          </a:p>
          <a:p>
            <a:pPr marL="759143" lvl="1" indent="-457200">
              <a:buClr>
                <a:srgbClr val="000090"/>
              </a:buClr>
              <a:buFont typeface="+mj-lt"/>
              <a:buAutoNum type="alphaLcPeriod"/>
            </a:pPr>
            <a:endParaRPr lang="en-US" sz="2800" dirty="0">
              <a:solidFill>
                <a:srgbClr val="000000"/>
              </a:solidFill>
              <a:latin typeface="Garamond"/>
              <a:cs typeface="Garamond"/>
            </a:endParaRPr>
          </a:p>
          <a:p>
            <a:pPr marL="759143" lvl="1" indent="-457200">
              <a:buClr>
                <a:srgbClr val="000090"/>
              </a:buClr>
              <a:buFont typeface="+mj-lt"/>
              <a:buAutoNum type="alphaLcPeriod"/>
            </a:pPr>
            <a:r>
              <a:rPr lang="en-US" sz="2800" dirty="0" smtClean="0">
                <a:solidFill>
                  <a:srgbClr val="000000"/>
                </a:solidFill>
                <a:latin typeface="Garamond"/>
                <a:cs typeface="Garamond"/>
              </a:rPr>
              <a:t>NOTE</a:t>
            </a:r>
            <a:r>
              <a:rPr lang="en-US" sz="2800" dirty="0">
                <a:solidFill>
                  <a:srgbClr val="000000"/>
                </a:solidFill>
                <a:latin typeface="Garamond"/>
                <a:cs typeface="Garamond"/>
              </a:rPr>
              <a:t>: Students can compare this to the estimation to determine the reasonableness of their answer. </a:t>
            </a:r>
          </a:p>
          <a:p>
            <a:pPr marL="759143" lvl="1" indent="-457200">
              <a:buClr>
                <a:srgbClr val="000090"/>
              </a:buClr>
              <a:buFont typeface="+mj-lt"/>
              <a:buAutoNum type="alphaLcPeriod"/>
            </a:pPr>
            <a:endParaRPr lang="en-US" dirty="0"/>
          </a:p>
        </p:txBody>
      </p:sp>
      <p:sp>
        <p:nvSpPr>
          <p:cNvPr id="3" name="Title 2"/>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00009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49292" y="5715000"/>
            <a:ext cx="2694708" cy="1416342"/>
          </a:xfrm>
          <a:prstGeom prst="rect">
            <a:avLst/>
          </a:prstGeom>
        </p:spPr>
      </p:pic>
    </p:spTree>
    <p:extLst>
      <p:ext uri="{BB962C8B-B14F-4D97-AF65-F5344CB8AC3E}">
        <p14:creationId xmlns:p14="http://schemas.microsoft.com/office/powerpoint/2010/main" val="3755751974"/>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2133600"/>
            <a:ext cx="7614010" cy="3975866"/>
          </a:xfrm>
        </p:spPr>
        <p:txBody>
          <a:bodyPr>
            <a:normAutofit/>
          </a:bodyPr>
          <a:lstStyle/>
          <a:p>
            <a:pPr marL="0" indent="0">
              <a:buClr>
                <a:srgbClr val="000090"/>
              </a:buClr>
              <a:buNone/>
            </a:pPr>
            <a:r>
              <a:rPr lang="en-US" sz="2800" b="1" dirty="0">
                <a:solidFill>
                  <a:srgbClr val="000000"/>
                </a:solidFill>
                <a:latin typeface="Garamond"/>
                <a:cs typeface="Garamond"/>
              </a:rPr>
              <a:t>5</a:t>
            </a:r>
            <a:r>
              <a:rPr lang="en-US" sz="2800" b="1" dirty="0" smtClean="0">
                <a:solidFill>
                  <a:srgbClr val="000000"/>
                </a:solidFill>
                <a:latin typeface="Garamond"/>
                <a:cs typeface="Garamond"/>
              </a:rPr>
              <a:t>. Check </a:t>
            </a:r>
            <a:endParaRPr lang="en-US" sz="2800" b="1" dirty="0">
              <a:solidFill>
                <a:srgbClr val="000000"/>
              </a:solidFill>
              <a:latin typeface="Garamond"/>
              <a:cs typeface="Garamond"/>
            </a:endParaRPr>
          </a:p>
          <a:p>
            <a:pPr marL="759143" lvl="1" indent="-457200">
              <a:buClr>
                <a:srgbClr val="000090"/>
              </a:buClr>
              <a:buFont typeface="+mj-lt"/>
              <a:buAutoNum type="alphaLcPeriod"/>
            </a:pPr>
            <a:r>
              <a:rPr lang="en-US" sz="2800" dirty="0" smtClean="0">
                <a:solidFill>
                  <a:srgbClr val="000000"/>
                </a:solidFill>
                <a:latin typeface="Garamond"/>
                <a:cs typeface="Garamond"/>
              </a:rPr>
              <a:t>Student check </a:t>
            </a:r>
            <a:r>
              <a:rPr lang="en-US" sz="2800" dirty="0">
                <a:solidFill>
                  <a:srgbClr val="000000"/>
                </a:solidFill>
                <a:latin typeface="Garamond"/>
                <a:cs typeface="Garamond"/>
              </a:rPr>
              <a:t>their answers by substitution or by using another method to justify.</a:t>
            </a:r>
          </a:p>
          <a:p>
            <a:pPr marL="759143" lvl="1" indent="-457200">
              <a:buClr>
                <a:srgbClr val="000090"/>
              </a:buClr>
              <a:buFont typeface="+mj-lt"/>
              <a:buAutoNum type="alphaLcPeriod"/>
            </a:pPr>
            <a:endParaRPr lang="en-US" sz="2800" dirty="0">
              <a:solidFill>
                <a:srgbClr val="000000"/>
              </a:solidFill>
              <a:latin typeface="Garamond"/>
              <a:cs typeface="Garamond"/>
            </a:endParaRPr>
          </a:p>
          <a:p>
            <a:pPr marL="759143" lvl="1" indent="-457200">
              <a:buClr>
                <a:srgbClr val="000090"/>
              </a:buClr>
              <a:buFont typeface="+mj-lt"/>
              <a:buAutoNum type="alphaLcPeriod"/>
            </a:pPr>
            <a:r>
              <a:rPr lang="en-US" sz="2800" dirty="0" smtClean="0">
                <a:solidFill>
                  <a:srgbClr val="000000"/>
                </a:solidFill>
                <a:latin typeface="Garamond"/>
                <a:cs typeface="Garamond"/>
              </a:rPr>
              <a:t>NOTE</a:t>
            </a:r>
            <a:r>
              <a:rPr lang="en-US" sz="2800" dirty="0">
                <a:solidFill>
                  <a:srgbClr val="000000"/>
                </a:solidFill>
                <a:latin typeface="Garamond"/>
                <a:cs typeface="Garamond"/>
              </a:rPr>
              <a:t>: Once the answer has been checked, write the answer in the blank from step #1.</a:t>
            </a:r>
          </a:p>
          <a:p>
            <a:pPr marL="759143" lvl="1" indent="-457200">
              <a:buClr>
                <a:srgbClr val="000090"/>
              </a:buClr>
              <a:buFont typeface="+mj-lt"/>
              <a:buAutoNum type="alphaLcPeriod"/>
            </a:pPr>
            <a:endParaRPr lang="en-US" sz="2800" dirty="0">
              <a:solidFill>
                <a:srgbClr val="660066"/>
              </a:solidFill>
            </a:endParaRPr>
          </a:p>
          <a:p>
            <a:pPr marL="759143" lvl="1" indent="-457200">
              <a:buClr>
                <a:srgbClr val="000090"/>
              </a:buClr>
              <a:buFont typeface="+mj-lt"/>
              <a:buAutoNum type="alphaLcPeriod"/>
            </a:pPr>
            <a:endParaRPr lang="en-US" dirty="0"/>
          </a:p>
        </p:txBody>
      </p:sp>
      <p:sp>
        <p:nvSpPr>
          <p:cNvPr id="3" name="Title 2"/>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00009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449292" y="5715000"/>
            <a:ext cx="2694708" cy="1416342"/>
          </a:xfrm>
          <a:prstGeom prst="rect">
            <a:avLst/>
          </a:prstGeom>
        </p:spPr>
      </p:pic>
    </p:spTree>
    <p:extLst>
      <p:ext uri="{BB962C8B-B14F-4D97-AF65-F5344CB8AC3E}">
        <p14:creationId xmlns:p14="http://schemas.microsoft.com/office/powerpoint/2010/main" val="4044060538"/>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295400" y="2130425"/>
            <a:ext cx="7162800" cy="1470025"/>
          </a:xfrm>
        </p:spPr>
        <p:txBody>
          <a:bodyPr/>
          <a:lstStyle/>
          <a:p>
            <a:pPr algn="ctr"/>
            <a:r>
              <a:rPr lang="en-US" sz="7200" dirty="0" smtClean="0">
                <a:solidFill>
                  <a:srgbClr val="C00000"/>
                </a:solidFill>
                <a:latin typeface="Garamond" pitchFamily="18" charset="0"/>
              </a:rPr>
              <a:t>Let’s Practice</a:t>
            </a:r>
            <a:endParaRPr lang="en-US" sz="7200" dirty="0"/>
          </a:p>
        </p:txBody>
      </p:sp>
    </p:spTree>
    <p:extLst>
      <p:ext uri="{BB962C8B-B14F-4D97-AF65-F5344CB8AC3E}">
        <p14:creationId xmlns:p14="http://schemas.microsoft.com/office/powerpoint/2010/main" val="552105885"/>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C00000"/>
                </a:solidFill>
                <a:latin typeface="Garamond" pitchFamily="18" charset="0"/>
              </a:rPr>
              <a:t>Problem Solving Process</a:t>
            </a:r>
            <a:endParaRPr lang="en-US" sz="4000" dirty="0">
              <a:solidFill>
                <a:srgbClr val="632523"/>
              </a:solidFill>
            </a:endParaRPr>
          </a:p>
        </p:txBody>
      </p:sp>
      <p:sp>
        <p:nvSpPr>
          <p:cNvPr id="3" name="Content Placeholder 2"/>
          <p:cNvSpPr>
            <a:spLocks noGrp="1"/>
          </p:cNvSpPr>
          <p:nvPr>
            <p:ph idx="1"/>
          </p:nvPr>
        </p:nvSpPr>
        <p:spPr>
          <a:xfrm>
            <a:off x="1524000" y="2057400"/>
            <a:ext cx="7162800" cy="2362200"/>
          </a:xfrm>
        </p:spPr>
        <p:txBody>
          <a:bodyPr/>
          <a:lstStyle/>
          <a:p>
            <a:pPr marL="0" indent="0">
              <a:buNone/>
            </a:pPr>
            <a:r>
              <a:rPr lang="en-US" b="1" dirty="0">
                <a:solidFill>
                  <a:schemeClr val="tx1"/>
                </a:solidFill>
                <a:latin typeface="Garamond"/>
                <a:cs typeface="Garamond"/>
              </a:rPr>
              <a:t>Gary began peeling a pile of 44 potatoes at the rate of 3 per minute. Four minutes later, Christen joined him, and peeled at the rate of 5 potatoes per minute. When they were finished, how many potatoes had each peeled</a:t>
            </a:r>
            <a:r>
              <a:rPr lang="en-US" b="1" dirty="0" smtClean="0">
                <a:solidFill>
                  <a:schemeClr val="tx1"/>
                </a:solidFill>
                <a:latin typeface="Garamond"/>
                <a:cs typeface="Garamond"/>
              </a:rPr>
              <a:t>?</a:t>
            </a:r>
          </a:p>
        </p:txBody>
      </p:sp>
      <p:pic>
        <p:nvPicPr>
          <p:cNvPr id="5" name="Picture 4" descr="iStock_000003786501Medium_t479.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57600" y="4343400"/>
            <a:ext cx="2888129" cy="2002274"/>
          </a:xfrm>
          <a:prstGeom prst="rect">
            <a:avLst/>
          </a:prstGeom>
        </p:spPr>
      </p:pic>
    </p:spTree>
    <p:extLst>
      <p:ext uri="{BB962C8B-B14F-4D97-AF65-F5344CB8AC3E}">
        <p14:creationId xmlns:p14="http://schemas.microsoft.com/office/powerpoint/2010/main" val="320174308"/>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95346"/>
            <a:ext cx="7239000" cy="1143000"/>
          </a:xfrm>
        </p:spPr>
        <p:txBody>
          <a:bodyPr/>
          <a:lstStyle/>
          <a:p>
            <a:r>
              <a:rPr lang="en-US" sz="4000" dirty="0">
                <a:solidFill>
                  <a:srgbClr val="C00000"/>
                </a:solidFill>
                <a:latin typeface="Garamond" pitchFamily="18" charset="0"/>
              </a:rPr>
              <a:t>Problem Solving </a:t>
            </a:r>
            <a:r>
              <a:rPr lang="en-US" sz="4000" dirty="0" smtClean="0">
                <a:solidFill>
                  <a:srgbClr val="C00000"/>
                </a:solidFill>
                <a:latin typeface="Garamond" pitchFamily="18" charset="0"/>
              </a:rPr>
              <a:t>K-2</a:t>
            </a:r>
            <a:endParaRPr lang="en-US" sz="4000" dirty="0">
              <a:solidFill>
                <a:srgbClr val="000090"/>
              </a:solidFill>
            </a:endParaRPr>
          </a:p>
        </p:txBody>
      </p:sp>
      <p:pic>
        <p:nvPicPr>
          <p:cNvPr id="5" name="Content Placeholder 4" descr="k2 pictograph.JPG"/>
          <p:cNvPicPr>
            <a:picLocks noGrp="1" noChangeAspect="1"/>
          </p:cNvPicPr>
          <p:nvPr>
            <p:ph idx="1"/>
          </p:nvPr>
        </p:nvPicPr>
        <p:blipFill>
          <a:blip r:embed="rId3">
            <a:extLst>
              <a:ext uri="{28A0092B-C50C-407E-A947-70E740481C1C}">
                <a14:useLocalDpi xmlns:a14="http://schemas.microsoft.com/office/drawing/2010/main" val="0"/>
              </a:ext>
            </a:extLst>
          </a:blip>
          <a:srcRect l="-18187" r="-18187"/>
          <a:stretch>
            <a:fillRect/>
          </a:stretch>
        </p:blipFill>
        <p:spPr>
          <a:xfrm>
            <a:off x="914400" y="1828801"/>
            <a:ext cx="7315200" cy="4023078"/>
          </a:xfr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29400" y="5791200"/>
            <a:ext cx="2694708" cy="1416342"/>
          </a:xfrm>
          <a:prstGeom prst="rect">
            <a:avLst/>
          </a:prstGeom>
        </p:spPr>
      </p:pic>
    </p:spTree>
    <p:extLst>
      <p:ext uri="{BB962C8B-B14F-4D97-AF65-F5344CB8AC3E}">
        <p14:creationId xmlns:p14="http://schemas.microsoft.com/office/powerpoint/2010/main" val="738179364"/>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latin typeface="Garamond" pitchFamily="18" charset="0"/>
              </a:rPr>
              <a:t>Problem Solving </a:t>
            </a:r>
            <a:r>
              <a:rPr lang="en-US" dirty="0" smtClean="0">
                <a:solidFill>
                  <a:srgbClr val="C00000"/>
                </a:solidFill>
                <a:latin typeface="Garamond" pitchFamily="18" charset="0"/>
              </a:rPr>
              <a:t>3-5</a:t>
            </a:r>
            <a:endParaRPr lang="en-US" dirty="0">
              <a:solidFill>
                <a:srgbClr val="000090"/>
              </a:solidFill>
            </a:endParaRPr>
          </a:p>
        </p:txBody>
      </p:sp>
      <p:pic>
        <p:nvPicPr>
          <p:cNvPr id="5" name="Content Placeholder 4" descr="pot 3 5.JPG"/>
          <p:cNvPicPr>
            <a:picLocks noGrp="1" noChangeAspect="1"/>
          </p:cNvPicPr>
          <p:nvPr>
            <p:ph idx="1"/>
          </p:nvPr>
        </p:nvPicPr>
        <p:blipFill rotWithShape="1">
          <a:blip r:embed="rId3">
            <a:extLst>
              <a:ext uri="{28A0092B-C50C-407E-A947-70E740481C1C}">
                <a14:useLocalDpi xmlns:a14="http://schemas.microsoft.com/office/drawing/2010/main" val="0"/>
              </a:ext>
            </a:extLst>
          </a:blip>
          <a:srcRect/>
          <a:stretch/>
        </p:blipFill>
        <p:spPr>
          <a:xfrm>
            <a:off x="1447800" y="2438400"/>
            <a:ext cx="7408333" cy="3450696"/>
          </a:xfr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629400" y="5791200"/>
            <a:ext cx="2694708" cy="1416342"/>
          </a:xfrm>
          <a:prstGeom prst="rect">
            <a:avLst/>
          </a:prstGeom>
        </p:spPr>
      </p:pic>
    </p:spTree>
    <p:extLst>
      <p:ext uri="{BB962C8B-B14F-4D97-AF65-F5344CB8AC3E}">
        <p14:creationId xmlns:p14="http://schemas.microsoft.com/office/powerpoint/2010/main" val="2854726495"/>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2362201" y="381001"/>
            <a:ext cx="5179031" cy="5943599"/>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449292" y="5791200"/>
            <a:ext cx="2694708" cy="1416342"/>
          </a:xfrm>
          <a:prstGeom prst="rect">
            <a:avLst/>
          </a:prstGeom>
        </p:spPr>
      </p:pic>
    </p:spTree>
    <p:extLst>
      <p:ext uri="{BB962C8B-B14F-4D97-AF65-F5344CB8AC3E}">
        <p14:creationId xmlns:p14="http://schemas.microsoft.com/office/powerpoint/2010/main" val="3491433438"/>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C00000"/>
                </a:solidFill>
                <a:latin typeface="Garamond" pitchFamily="18" charset="0"/>
              </a:rPr>
              <a:t>Problem </a:t>
            </a:r>
            <a:r>
              <a:rPr lang="en-US" sz="4000" dirty="0" smtClean="0">
                <a:solidFill>
                  <a:srgbClr val="C00000"/>
                </a:solidFill>
                <a:latin typeface="Garamond" pitchFamily="18" charset="0"/>
              </a:rPr>
              <a:t>Source</a:t>
            </a:r>
            <a:endParaRPr lang="en-US" sz="4000" dirty="0">
              <a:solidFill>
                <a:srgbClr val="000090"/>
              </a:solidFill>
            </a:endParaRPr>
          </a:p>
        </p:txBody>
      </p:sp>
      <p:sp>
        <p:nvSpPr>
          <p:cNvPr id="3" name="Content Placeholder 2"/>
          <p:cNvSpPr>
            <a:spLocks noGrp="1"/>
          </p:cNvSpPr>
          <p:nvPr>
            <p:ph idx="1"/>
          </p:nvPr>
        </p:nvSpPr>
        <p:spPr>
          <a:xfrm>
            <a:off x="1295400" y="2577841"/>
            <a:ext cx="7391400" cy="3069924"/>
          </a:xfrm>
        </p:spPr>
        <p:txBody>
          <a:bodyPr/>
          <a:lstStyle/>
          <a:p>
            <a:pPr>
              <a:buClr>
                <a:srgbClr val="000090"/>
              </a:buClr>
              <a:buFont typeface="Arial"/>
              <a:buChar char="•"/>
            </a:pPr>
            <a:r>
              <a:rPr lang="en-US" b="1" dirty="0" smtClean="0">
                <a:solidFill>
                  <a:srgbClr val="000000"/>
                </a:solidFill>
                <a:latin typeface="Garamond"/>
                <a:cs typeface="Garamond"/>
              </a:rPr>
              <a:t>Brain Teasers/#19 Potato Problem</a:t>
            </a:r>
          </a:p>
          <a:p>
            <a:pPr>
              <a:buClr>
                <a:srgbClr val="000090"/>
              </a:buClr>
              <a:buFont typeface="Arial"/>
              <a:buChar char="•"/>
            </a:pPr>
            <a:r>
              <a:rPr lang="en-US" b="1" dirty="0">
                <a:solidFill>
                  <a:srgbClr val="000000"/>
                </a:solidFill>
                <a:latin typeface="Garamond"/>
                <a:cs typeface="Garamond"/>
              </a:rPr>
              <a:t>http://braingle.com</a:t>
            </a:r>
            <a:r>
              <a:rPr lang="en-US" b="1" dirty="0" smtClean="0">
                <a:solidFill>
                  <a:srgbClr val="000000"/>
                </a:solidFill>
                <a:latin typeface="Garamond"/>
                <a:cs typeface="Garamond"/>
              </a:rPr>
              <a:t>/</a:t>
            </a:r>
          </a:p>
          <a:p>
            <a:pPr>
              <a:buClr>
                <a:srgbClr val="000090"/>
              </a:buClr>
              <a:buFont typeface="Arial"/>
              <a:buChar char="•"/>
            </a:pPr>
            <a:r>
              <a:rPr lang="en-US" b="1" dirty="0" smtClean="0">
                <a:solidFill>
                  <a:srgbClr val="000000"/>
                </a:solidFill>
                <a:latin typeface="Garamond"/>
                <a:cs typeface="Garamond"/>
              </a:rPr>
              <a:t>Author…8</a:t>
            </a:r>
            <a:r>
              <a:rPr lang="en-US" b="1" baseline="30000" dirty="0" smtClean="0">
                <a:solidFill>
                  <a:srgbClr val="000000"/>
                </a:solidFill>
                <a:latin typeface="Garamond"/>
                <a:cs typeface="Garamond"/>
              </a:rPr>
              <a:t>th</a:t>
            </a:r>
            <a:r>
              <a:rPr lang="en-US" b="1" dirty="0" smtClean="0">
                <a:solidFill>
                  <a:srgbClr val="000000"/>
                </a:solidFill>
                <a:latin typeface="Garamond"/>
                <a:cs typeface="Garamond"/>
              </a:rPr>
              <a:t> grade student…”Hamburger.”</a:t>
            </a:r>
          </a:p>
          <a:p>
            <a:endParaRPr lang="en-US" dirty="0"/>
          </a:p>
        </p:txBody>
      </p:sp>
    </p:spTree>
    <p:extLst>
      <p:ext uri="{BB962C8B-B14F-4D97-AF65-F5344CB8AC3E}">
        <p14:creationId xmlns:p14="http://schemas.microsoft.com/office/powerpoint/2010/main" val="20854190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828800" y="152400"/>
            <a:ext cx="7696200" cy="1143000"/>
          </a:xfrm>
        </p:spPr>
        <p:txBody>
          <a:bodyPr/>
          <a:lstStyle/>
          <a:p>
            <a:r>
              <a:rPr lang="en-US" sz="4000" b="1" dirty="0" smtClean="0">
                <a:solidFill>
                  <a:srgbClr val="C00000"/>
                </a:solidFill>
                <a:latin typeface="Garamond" pitchFamily="18" charset="0"/>
                <a:ea typeface="ＭＳ Ｐゴシック" pitchFamily="34" charset="-128"/>
              </a:rPr>
              <a:t>Common Core State Standards</a:t>
            </a:r>
            <a:br>
              <a:rPr lang="en-US" sz="4000" b="1" dirty="0" smtClean="0">
                <a:solidFill>
                  <a:srgbClr val="C00000"/>
                </a:solidFill>
                <a:latin typeface="Garamond" pitchFamily="18" charset="0"/>
                <a:ea typeface="ＭＳ Ｐゴシック" pitchFamily="34" charset="-128"/>
              </a:rPr>
            </a:br>
            <a:r>
              <a:rPr lang="en-US" sz="4000" b="1" dirty="0" smtClean="0">
                <a:solidFill>
                  <a:srgbClr val="C00000"/>
                </a:solidFill>
                <a:latin typeface="Garamond" pitchFamily="18" charset="0"/>
                <a:ea typeface="ＭＳ Ｐゴシック" pitchFamily="34" charset="-128"/>
              </a:rPr>
              <a:t>for Mathematical Practice</a:t>
            </a:r>
          </a:p>
        </p:txBody>
      </p:sp>
      <p:sp>
        <p:nvSpPr>
          <p:cNvPr id="16389" name="Rectangle 3"/>
          <p:cNvSpPr>
            <a:spLocks noGrp="1" noChangeArrowheads="1"/>
          </p:cNvSpPr>
          <p:nvPr>
            <p:ph type="body" idx="1"/>
          </p:nvPr>
        </p:nvSpPr>
        <p:spPr>
          <a:xfrm>
            <a:off x="1752600" y="1828800"/>
            <a:ext cx="7391400" cy="5029200"/>
          </a:xfrm>
        </p:spPr>
        <p:txBody>
          <a:bodyPr anchor="t" anchorCtr="0"/>
          <a:lstStyle/>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Make sense of problems and persevere in solving them.</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Reason abstractly and quantitatively.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Construct viable arguments and critique the reasoning of others.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Model with mathematics.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Use appropriate tools strategically.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Attend to precision.</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make use of structure.</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express regularity in repeated reasoning.</a:t>
            </a:r>
          </a:p>
          <a:p>
            <a:pPr marL="514350" indent="-514350">
              <a:spcBef>
                <a:spcPct val="0"/>
              </a:spcBef>
              <a:spcAft>
                <a:spcPts val="0"/>
              </a:spcAft>
              <a:buClrTx/>
            </a:pPr>
            <a:r>
              <a:rPr lang="en-US" sz="2000" dirty="0" smtClean="0">
                <a:solidFill>
                  <a:srgbClr val="990000"/>
                </a:solidFill>
                <a:latin typeface="Garamond" pitchFamily="18" charset="0"/>
                <a:ea typeface="ＭＳ Ｐゴシック" pitchFamily="34" charset="-128"/>
              </a:rPr>
              <a:t>                                                             (www.corestandards.org)</a:t>
            </a:r>
          </a:p>
        </p:txBody>
      </p:sp>
    </p:spTree>
    <p:extLst>
      <p:ext uri="{BB962C8B-B14F-4D97-AF65-F5344CB8AC3E}">
        <p14:creationId xmlns:p14="http://schemas.microsoft.com/office/powerpoint/2010/main" val="3392267478"/>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3"/>
          <p:cNvSpPr txBox="1">
            <a:spLocks noChangeArrowheads="1"/>
          </p:cNvSpPr>
          <p:nvPr/>
        </p:nvSpPr>
        <p:spPr bwMode="auto">
          <a:xfrm>
            <a:off x="1828800" y="352961"/>
            <a:ext cx="7010400" cy="1323439"/>
          </a:xfrm>
          <a:prstGeom prst="rect">
            <a:avLst/>
          </a:prstGeom>
          <a:noFill/>
          <a:ln w="9525">
            <a:noFill/>
            <a:miter lim="800000"/>
            <a:headEnd/>
            <a:tailEnd/>
          </a:ln>
        </p:spPr>
        <p:txBody>
          <a:bodyPr>
            <a:spAutoFit/>
          </a:bodyPr>
          <a:lstStyle/>
          <a:p>
            <a:r>
              <a:rPr lang="en-US" sz="4000" b="1" dirty="0">
                <a:solidFill>
                  <a:srgbClr val="C00000"/>
                </a:solidFill>
                <a:latin typeface="Garamond" pitchFamily="18" charset="0"/>
              </a:rPr>
              <a:t>The </a:t>
            </a:r>
            <a:r>
              <a:rPr lang="en-US" sz="4000" b="1" dirty="0" smtClean="0">
                <a:solidFill>
                  <a:srgbClr val="C00000"/>
                </a:solidFill>
                <a:latin typeface="Garamond" pitchFamily="18" charset="0"/>
              </a:rPr>
              <a:t>Five </a:t>
            </a:r>
            <a:r>
              <a:rPr lang="en-US" sz="4000" b="1" dirty="0">
                <a:solidFill>
                  <a:srgbClr val="C00000"/>
                </a:solidFill>
                <a:latin typeface="Garamond" pitchFamily="18" charset="0"/>
              </a:rPr>
              <a:t>Strategies of Assessment for Learning </a:t>
            </a:r>
            <a:endParaRPr lang="en-US" sz="4000" dirty="0">
              <a:solidFill>
                <a:srgbClr val="C00000"/>
              </a:solidFill>
              <a:latin typeface="Garamond" pitchFamily="18" charset="0"/>
            </a:endParaRPr>
          </a:p>
        </p:txBody>
      </p:sp>
      <p:sp>
        <p:nvSpPr>
          <p:cNvPr id="5" name="TextBox 4"/>
          <p:cNvSpPr txBox="1">
            <a:spLocks noChangeArrowheads="1"/>
          </p:cNvSpPr>
          <p:nvPr/>
        </p:nvSpPr>
        <p:spPr bwMode="auto">
          <a:xfrm>
            <a:off x="1752600" y="1855887"/>
            <a:ext cx="7391400" cy="4985980"/>
          </a:xfrm>
          <a:prstGeom prst="rect">
            <a:avLst/>
          </a:prstGeom>
          <a:noFill/>
          <a:ln w="9525">
            <a:noFill/>
            <a:miter lim="800000"/>
            <a:headEnd/>
            <a:tailEnd/>
          </a:ln>
        </p:spPr>
        <p:txBody>
          <a:bodyPr wrap="square">
            <a:spAutoFit/>
          </a:bodyPr>
          <a:lstStyle/>
          <a:p>
            <a:pPr marL="457200" indent="-457200">
              <a:spcAft>
                <a:spcPts val="0"/>
              </a:spcAft>
              <a:buClr>
                <a:schemeClr val="tx1"/>
              </a:buClr>
              <a:buFont typeface="Comic Sans MS" pitchFamily="66" charset="0"/>
              <a:buAutoNum type="arabicPeriod"/>
            </a:pPr>
            <a:r>
              <a:rPr lang="en-US" sz="2700" b="1" dirty="0">
                <a:latin typeface="Garamond" pitchFamily="18" charset="0"/>
              </a:rPr>
              <a:t>Clarifying and sharing learning intentions and criteria for success</a:t>
            </a:r>
          </a:p>
          <a:p>
            <a:pPr marL="457200" indent="-457200">
              <a:spcAft>
                <a:spcPts val="0"/>
              </a:spcAft>
              <a:buClr>
                <a:schemeClr val="tx1"/>
              </a:buClr>
              <a:buFont typeface="Comic Sans MS" pitchFamily="66" charset="0"/>
              <a:buAutoNum type="arabicPeriod"/>
            </a:pPr>
            <a:r>
              <a:rPr lang="en-US" sz="2700" b="1" dirty="0">
                <a:latin typeface="Garamond" pitchFamily="18" charset="0"/>
              </a:rPr>
              <a:t>Engineering effective discussions, questions and </a:t>
            </a:r>
            <a:r>
              <a:rPr lang="en-US" sz="2700" b="1" dirty="0" smtClean="0">
                <a:latin typeface="Garamond" pitchFamily="18" charset="0"/>
              </a:rPr>
              <a:t>tasks </a:t>
            </a:r>
            <a:r>
              <a:rPr lang="en-US" sz="2700" b="1" dirty="0">
                <a:latin typeface="Garamond" pitchFamily="18" charset="0"/>
              </a:rPr>
              <a:t>that elicit evidence of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Providing feedback that moves learners forward</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the owners of their own learning</a:t>
            </a:r>
          </a:p>
          <a:p>
            <a:pPr marL="457200" indent="-457200">
              <a:spcAft>
                <a:spcPts val="0"/>
              </a:spcAft>
              <a:buClr>
                <a:schemeClr val="tx1"/>
              </a:buClr>
              <a:buFont typeface="Comic Sans MS" pitchFamily="66" charset="0"/>
              <a:buAutoNum type="arabicPeriod"/>
            </a:pPr>
            <a:r>
              <a:rPr lang="en-US" sz="2700" b="1" dirty="0">
                <a:latin typeface="Garamond" pitchFamily="18" charset="0"/>
              </a:rPr>
              <a:t>Activating students as instructional resources for one </a:t>
            </a:r>
            <a:r>
              <a:rPr lang="en-US" sz="2700" b="1" dirty="0" smtClean="0">
                <a:latin typeface="Garamond" pitchFamily="18" charset="0"/>
              </a:rPr>
              <a:t>another</a:t>
            </a:r>
          </a:p>
          <a:p>
            <a:pPr marL="457200" indent="-457200">
              <a:spcAft>
                <a:spcPts val="0"/>
              </a:spcAft>
              <a:buClr>
                <a:schemeClr val="tx1"/>
              </a:buClr>
            </a:pPr>
            <a:r>
              <a:rPr lang="en-US" sz="2000" b="1" dirty="0" smtClean="0">
                <a:latin typeface="Garamond" pitchFamily="18" charset="0"/>
              </a:rPr>
              <a:t>                                                       (Thompson &amp; Wiliam, 2007)    </a:t>
            </a:r>
          </a:p>
          <a:p>
            <a:pPr marL="457200" indent="-457200">
              <a:spcAft>
                <a:spcPts val="0"/>
              </a:spcAft>
              <a:buClr>
                <a:schemeClr val="tx1"/>
              </a:buClr>
              <a:buFont typeface="Comic Sans MS" pitchFamily="66" charset="0"/>
              <a:buAutoNum type="arabicPeriod"/>
            </a:pPr>
            <a:endParaRPr lang="en-US" sz="2800" b="1" dirty="0">
              <a:latin typeface="Garamond" pitchFamily="18" charset="0"/>
            </a:endParaRPr>
          </a:p>
        </p:txBody>
      </p:sp>
    </p:spTree>
    <p:extLst>
      <p:ext uri="{BB962C8B-B14F-4D97-AF65-F5344CB8AC3E}">
        <p14:creationId xmlns:p14="http://schemas.microsoft.com/office/powerpoint/2010/main" val="215307563"/>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1828800" y="274637"/>
            <a:ext cx="7315200" cy="868363"/>
          </a:xfrm>
          <a:prstGeom prst="rect">
            <a:avLst/>
          </a:prstGeom>
          <a:noFill/>
          <a:ln w="9525">
            <a:noFill/>
            <a:miter lim="800000"/>
            <a:headEnd/>
            <a:tailEnd/>
          </a:ln>
          <a:effectLst/>
        </p:spPr>
        <p:txBody>
          <a:bodyPr anchor="ctr"/>
          <a:lstStyle/>
          <a:p>
            <a:pPr>
              <a:defRPr/>
            </a:pPr>
            <a:r>
              <a:rPr lang="en-US" sz="4000" b="1" kern="0" dirty="0" smtClean="0">
                <a:solidFill>
                  <a:srgbClr val="C00000"/>
                </a:solidFill>
                <a:latin typeface="Garamond" pitchFamily="18" charset="0"/>
                <a:cs typeface="+mj-cs"/>
              </a:rPr>
              <a:t>Necessary Shifts</a:t>
            </a:r>
            <a:endParaRPr lang="en-US" sz="4400" kern="0" dirty="0">
              <a:solidFill>
                <a:srgbClr val="C00000"/>
              </a:solidFill>
              <a:latin typeface="Garamond" pitchFamily="18" charset="0"/>
              <a:cs typeface="+mj-cs"/>
            </a:endParaRPr>
          </a:p>
        </p:txBody>
      </p:sp>
      <p:pic>
        <p:nvPicPr>
          <p:cNvPr id="2050" name="Picture 2">
            <a:hlinkClick r:id="rId3" action="ppaction://hlinkfile"/>
          </p:cNvPr>
          <p:cNvPicPr>
            <a:picLocks noChangeAspect="1" noChangeArrowheads="1"/>
          </p:cNvPicPr>
          <p:nvPr/>
        </p:nvPicPr>
        <p:blipFill>
          <a:blip r:embed="rId4" cstate="print"/>
          <a:srcRect l="15625" t="17729" r="23438" b="46875"/>
          <a:stretch>
            <a:fillRect/>
          </a:stretch>
        </p:blipFill>
        <p:spPr bwMode="auto">
          <a:xfrm>
            <a:off x="1484186" y="2057400"/>
            <a:ext cx="7346502" cy="3200399"/>
          </a:xfrm>
          <a:prstGeom prst="rect">
            <a:avLst/>
          </a:prstGeom>
          <a:noFill/>
          <a:ln w="9525">
            <a:noFill/>
            <a:miter lim="800000"/>
            <a:headEnd/>
            <a:tailEnd/>
          </a:ln>
        </p:spPr>
      </p:pic>
    </p:spTree>
    <p:extLst>
      <p:ext uri="{BB962C8B-B14F-4D97-AF65-F5344CB8AC3E}">
        <p14:creationId xmlns:p14="http://schemas.microsoft.com/office/powerpoint/2010/main" val="3895476476"/>
      </p:ext>
    </p:extLst>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hlinkClick r:id="rId3" action="ppaction://hlinkfile"/>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676400" y="800100"/>
            <a:ext cx="7162800" cy="5372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6014834"/>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MDC	</a:t>
            </a:r>
            <a:endParaRPr lang="en-US" dirty="0"/>
          </a:p>
        </p:txBody>
      </p:sp>
      <p:sp>
        <p:nvSpPr>
          <p:cNvPr id="3" name="Content Placeholder 2"/>
          <p:cNvSpPr>
            <a:spLocks noGrp="1"/>
          </p:cNvSpPr>
          <p:nvPr>
            <p:ph idx="1"/>
          </p:nvPr>
        </p:nvSpPr>
        <p:spPr/>
        <p:txBody>
          <a:bodyPr/>
          <a:lstStyle/>
          <a:p>
            <a:pPr marL="0" indent="0">
              <a:buNone/>
            </a:pPr>
            <a:r>
              <a:rPr lang="en-US" dirty="0" smtClean="0"/>
              <a:t>It’s all about PROBLEM SOLVING</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2855076"/>
            <a:ext cx="3086100" cy="3212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6585052"/>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19200" y="609600"/>
            <a:ext cx="7772400" cy="533400"/>
          </a:xfrm>
        </p:spPr>
        <p:txBody>
          <a:bodyPr/>
          <a:lstStyle/>
          <a:p>
            <a:pPr algn="l"/>
            <a:r>
              <a:rPr lang="en-US" sz="4000" b="0" dirty="0" smtClean="0">
                <a:solidFill>
                  <a:srgbClr val="C00000"/>
                </a:solidFill>
                <a:latin typeface="Arial" panose="020B0604020202020204" pitchFamily="34" charset="0"/>
              </a:rPr>
              <a:t>Online Resources</a:t>
            </a:r>
            <a:endParaRPr lang="en-US" sz="4000" b="0" dirty="0">
              <a:solidFill>
                <a:srgbClr val="C00000"/>
              </a:solidFill>
              <a:latin typeface="Arial" panose="020B0604020202020204" pitchFamily="34" charset="0"/>
            </a:endParaRPr>
          </a:p>
        </p:txBody>
      </p:sp>
      <p:sp>
        <p:nvSpPr>
          <p:cNvPr id="7" name="Content Placeholder 2"/>
          <p:cNvSpPr txBox="1">
            <a:spLocks/>
          </p:cNvSpPr>
          <p:nvPr/>
        </p:nvSpPr>
        <p:spPr>
          <a:xfrm>
            <a:off x="457200" y="1524000"/>
            <a:ext cx="8229600" cy="4645025"/>
          </a:xfrm>
          <a:prstGeom prst="rect">
            <a:avLst/>
          </a:prstGeom>
        </p:spPr>
        <p:txBody>
          <a:bodyPr>
            <a:normAutofit/>
          </a:bodyPr>
          <a:lstStyle/>
          <a:p>
            <a:pPr marL="342900" marR="0" lvl="0" indent="-342900" algn="l" defTabSz="914400" rtl="0" eaLnBrk="0" fontAlgn="base" latinLnBrk="0" hangingPunct="0">
              <a:lnSpc>
                <a:spcPct val="100000"/>
              </a:lnSpc>
              <a:spcBef>
                <a:spcPct val="20000"/>
              </a:spcBef>
              <a:spcAft>
                <a:spcPct val="0"/>
              </a:spcAft>
              <a:buClrTx/>
              <a:buSzTx/>
              <a:tabLst/>
              <a:defRPr/>
            </a:pPr>
            <a:endParaRPr kumimoji="0" lang="en-US" sz="3200" b="1" i="0" u="none" strike="noStrike" kern="0" cap="none" spc="0" normalizeH="0" baseline="0" noProof="0" dirty="0">
              <a:ln>
                <a:noFill/>
              </a:ln>
              <a:solidFill>
                <a:schemeClr val="tx1"/>
              </a:solidFill>
              <a:effectLst/>
              <a:uLnTx/>
              <a:uFillTx/>
              <a:ea typeface="+mn-ea"/>
              <a:cs typeface="+mn-cs"/>
            </a:endParaRPr>
          </a:p>
        </p:txBody>
      </p:sp>
      <p:sp>
        <p:nvSpPr>
          <p:cNvPr id="8" name="TextBox 4"/>
          <p:cNvSpPr txBox="1">
            <a:spLocks noChangeArrowheads="1"/>
          </p:cNvSpPr>
          <p:nvPr/>
        </p:nvSpPr>
        <p:spPr bwMode="auto">
          <a:xfrm>
            <a:off x="1341120" y="1764298"/>
            <a:ext cx="7772400" cy="5093702"/>
          </a:xfrm>
          <a:prstGeom prst="rect">
            <a:avLst/>
          </a:prstGeom>
          <a:noFill/>
          <a:ln w="9525">
            <a:noFill/>
            <a:miter lim="800000"/>
            <a:headEnd/>
            <a:tailEnd/>
          </a:ln>
        </p:spPr>
        <p:txBody>
          <a:bodyPr wrap="square">
            <a:spAutoFit/>
          </a:bodyPr>
          <a:lstStyle/>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IllustrativeMathematics.org</a:t>
            </a: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InsideMathematics.com</a:t>
            </a:r>
            <a:endParaRPr lang="en-US" sz="2800" dirty="0">
              <a:solidFill>
                <a:schemeClr val="accent2">
                  <a:lumMod val="50000"/>
                </a:schemeClr>
              </a:solidFill>
              <a:latin typeface="Arial" pitchFamily="34" charset="0"/>
            </a:endParaRP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ThreeActs.MrMeyer.com</a:t>
            </a: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achievethecore.org/</a:t>
            </a: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GeorgiaStandards.org</a:t>
            </a: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latin typeface="Arial" pitchFamily="34" charset="0"/>
              </a:rPr>
              <a:t>MathematicsVisionProject.org</a:t>
            </a:r>
          </a:p>
          <a:p>
            <a:pPr lvl="1"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rPr>
              <a:t>reneeyates2math.com/</a:t>
            </a:r>
          </a:p>
          <a:p>
            <a:pPr lvl="1"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rPr>
              <a:t>EngageNY.org</a:t>
            </a:r>
          </a:p>
          <a:p>
            <a:pPr marL="457200" indent="-457200">
              <a:spcAft>
                <a:spcPts val="600"/>
              </a:spcAft>
              <a:buClr>
                <a:srgbClr val="C00000"/>
              </a:buClr>
              <a:buFont typeface="Wingdings" panose="05000000000000000000" pitchFamily="2" charset="2"/>
              <a:buChar char="§"/>
            </a:pPr>
            <a:r>
              <a:rPr lang="en-US" sz="2800" dirty="0">
                <a:solidFill>
                  <a:schemeClr val="accent2">
                    <a:lumMod val="50000"/>
                  </a:schemeClr>
                </a:solidFill>
              </a:rPr>
              <a:t>PARCConline.org</a:t>
            </a:r>
          </a:p>
          <a:p>
            <a:pPr marL="457200" indent="-457200">
              <a:spcAft>
                <a:spcPts val="600"/>
              </a:spcAft>
              <a:buClr>
                <a:srgbClr val="C00000"/>
              </a:buClr>
              <a:buFont typeface="Wingdings" panose="05000000000000000000" pitchFamily="2" charset="2"/>
              <a:buChar char="§"/>
            </a:pPr>
            <a:r>
              <a:rPr lang="en-US" sz="2800" dirty="0" smtClean="0">
                <a:solidFill>
                  <a:schemeClr val="accent2">
                    <a:lumMod val="50000"/>
                  </a:schemeClr>
                </a:solidFill>
              </a:rPr>
              <a:t>SmarterBalanced.org</a:t>
            </a:r>
            <a:endParaRPr lang="en-US" sz="2800" dirty="0">
              <a:solidFill>
                <a:schemeClr val="accent2">
                  <a:lumMod val="50000"/>
                </a:schemeClr>
              </a:solidFill>
            </a:endParaRPr>
          </a:p>
        </p:txBody>
      </p:sp>
    </p:spTree>
    <p:extLst>
      <p:ext uri="{BB962C8B-B14F-4D97-AF65-F5344CB8AC3E}">
        <p14:creationId xmlns:p14="http://schemas.microsoft.com/office/powerpoint/2010/main" val="1080829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marL="0" indent="0" algn="ctr">
              <a:buNone/>
            </a:pPr>
            <a:r>
              <a:rPr lang="en-US" dirty="0"/>
              <a:t>j</a:t>
            </a:r>
            <a:r>
              <a:rPr lang="en-US" dirty="0" smtClean="0"/>
              <a:t>ason.adair@sreb.org</a:t>
            </a:r>
            <a:endParaRPr lang="en-US" dirty="0"/>
          </a:p>
        </p:txBody>
      </p:sp>
      <p:sp>
        <p:nvSpPr>
          <p:cNvPr id="4" name="AutoShape 4" descr="Image result for thank yo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773680"/>
            <a:ext cx="6149340" cy="3513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10749"/>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1447800" y="457200"/>
            <a:ext cx="7620000" cy="868363"/>
          </a:xfrm>
          <a:prstGeom prst="rect">
            <a:avLst/>
          </a:prstGeom>
          <a:noFill/>
          <a:ln w="9525">
            <a:noFill/>
            <a:miter lim="800000"/>
            <a:headEnd/>
            <a:tailEnd/>
          </a:ln>
          <a:effectLst/>
        </p:spPr>
        <p:txBody>
          <a:bodyPr anchor="ctr"/>
          <a:lstStyle/>
          <a:p>
            <a:pPr algn="ctr">
              <a:defRPr/>
            </a:pPr>
            <a:r>
              <a:rPr lang="en-US" sz="4000" b="1" kern="0" dirty="0" smtClean="0">
                <a:solidFill>
                  <a:srgbClr val="C00000"/>
                </a:solidFill>
                <a:latin typeface="Garamond" pitchFamily="18" charset="0"/>
                <a:cs typeface="+mj-cs"/>
              </a:rPr>
              <a:t>So What? Who Cares?</a:t>
            </a:r>
            <a:endParaRPr lang="en-US" sz="4400" kern="0" dirty="0">
              <a:solidFill>
                <a:srgbClr val="C00000"/>
              </a:solidFill>
              <a:latin typeface="Garamond" pitchFamily="18" charset="0"/>
              <a:cs typeface="+mj-cs"/>
            </a:endParaRPr>
          </a:p>
        </p:txBody>
      </p:sp>
      <p:sp>
        <p:nvSpPr>
          <p:cNvPr id="4" name="Rectangle 3"/>
          <p:cNvSpPr txBox="1">
            <a:spLocks noChangeArrowheads="1"/>
          </p:cNvSpPr>
          <p:nvPr/>
        </p:nvSpPr>
        <p:spPr>
          <a:xfrm>
            <a:off x="1371600" y="1676400"/>
            <a:ext cx="7315200" cy="3992563"/>
          </a:xfrm>
          <a:prstGeom prst="rect">
            <a:avLst/>
          </a:prstGeom>
        </p:spPr>
        <p:txBody>
          <a:bodyPr/>
          <a:lstStyle/>
          <a:p>
            <a:pPr>
              <a:lnSpc>
                <a:spcPct val="120000"/>
              </a:lnSpc>
              <a:spcAft>
                <a:spcPts val="600"/>
              </a:spcAft>
              <a:buClr>
                <a:srgbClr val="990000"/>
              </a:buClr>
              <a:defRPr/>
            </a:pPr>
            <a:endParaRPr lang="en-US" sz="3200" b="1" kern="0" dirty="0">
              <a:solidFill>
                <a:srgbClr val="333399"/>
              </a:solidFill>
              <a:latin typeface="Garamond" pitchFamily="18" charset="0"/>
            </a:endParaRPr>
          </a:p>
          <a:p>
            <a:pPr marL="1377950" lvl="2" indent="-463550">
              <a:lnSpc>
                <a:spcPct val="120000"/>
              </a:lnSpc>
              <a:spcAft>
                <a:spcPts val="600"/>
              </a:spcAft>
              <a:buClr>
                <a:srgbClr val="990000"/>
              </a:buClr>
              <a:buFont typeface="Symbol" pitchFamily="18" charset="2"/>
              <a:buChar char="·"/>
              <a:defRPr/>
            </a:pPr>
            <a:r>
              <a:rPr lang="en-US" sz="4000" b="1" kern="0" dirty="0" smtClean="0">
                <a:latin typeface="Garamond" pitchFamily="18" charset="0"/>
              </a:rPr>
              <a:t>What is the purpose of starting with this video?</a:t>
            </a:r>
          </a:p>
          <a:p>
            <a:pPr marL="1377950" lvl="2" indent="-463550">
              <a:lnSpc>
                <a:spcPct val="120000"/>
              </a:lnSpc>
              <a:spcAft>
                <a:spcPts val="600"/>
              </a:spcAft>
              <a:buClr>
                <a:srgbClr val="990000"/>
              </a:buClr>
              <a:buFont typeface="Symbol" pitchFamily="18" charset="2"/>
              <a:buChar char="·"/>
              <a:defRPr/>
            </a:pPr>
            <a:r>
              <a:rPr lang="en-US" sz="4000" b="1" kern="0" dirty="0" smtClean="0">
                <a:latin typeface="Garamond" pitchFamily="18" charset="0"/>
              </a:rPr>
              <a:t>How is it relative to the objectives of the training?</a:t>
            </a:r>
            <a:endParaRPr lang="en-US" sz="4000" b="1" kern="0" dirty="0">
              <a:latin typeface="Garamond" pitchFamily="18" charset="0"/>
            </a:endParaRPr>
          </a:p>
        </p:txBody>
      </p:sp>
    </p:spTree>
    <p:extLst>
      <p:ext uri="{BB962C8B-B14F-4D97-AF65-F5344CB8AC3E}">
        <p14:creationId xmlns:p14="http://schemas.microsoft.com/office/powerpoint/2010/main" val="4116587074"/>
      </p:ext>
    </p:extLst>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828800" y="350838"/>
            <a:ext cx="7696200" cy="868362"/>
          </a:xfrm>
        </p:spPr>
        <p:txBody>
          <a:bodyPr/>
          <a:lstStyle/>
          <a:p>
            <a:pPr eaLnBrk="1" hangingPunct="1"/>
            <a:r>
              <a:rPr lang="en-US" sz="4000" b="1" dirty="0" smtClean="0">
                <a:solidFill>
                  <a:srgbClr val="C00000"/>
                </a:solidFill>
                <a:latin typeface="Garamond" pitchFamily="18" charset="0"/>
                <a:ea typeface="ＭＳ Ｐゴシック" pitchFamily="34" charset="-128"/>
              </a:rPr>
              <a:t>Rigor</a:t>
            </a:r>
          </a:p>
        </p:txBody>
      </p:sp>
      <p:sp>
        <p:nvSpPr>
          <p:cNvPr id="12291" name="Rectangle 3"/>
          <p:cNvSpPr>
            <a:spLocks noGrp="1" noChangeArrowheads="1"/>
          </p:cNvSpPr>
          <p:nvPr>
            <p:ph type="body" idx="1"/>
          </p:nvPr>
        </p:nvSpPr>
        <p:spPr>
          <a:xfrm>
            <a:off x="1447800" y="1981200"/>
            <a:ext cx="4191000" cy="4267200"/>
          </a:xfrm>
        </p:spPr>
        <p:txBody>
          <a:bodyPr/>
          <a:lstStyle/>
          <a:p>
            <a:r>
              <a:rPr lang="en-US" b="1" dirty="0" smtClean="0">
                <a:solidFill>
                  <a:srgbClr val="000000"/>
                </a:solidFill>
                <a:latin typeface="Garamond" pitchFamily="18" charset="0"/>
                <a:ea typeface="ＭＳ Ｐゴシック" pitchFamily="34" charset="-128"/>
              </a:rPr>
              <a:t>Skills and concepts are clearly defined.</a:t>
            </a:r>
          </a:p>
          <a:p>
            <a:pPr>
              <a:lnSpc>
                <a:spcPct val="120000"/>
              </a:lnSpc>
              <a:spcBef>
                <a:spcPct val="0"/>
              </a:spcBef>
              <a:spcAft>
                <a:spcPts val="600"/>
              </a:spcAft>
            </a:pPr>
            <a:endParaRPr lang="en-US" b="1" dirty="0" smtClean="0">
              <a:solidFill>
                <a:srgbClr val="000000"/>
              </a:solidFill>
              <a:latin typeface="Garamond" pitchFamily="18" charset="0"/>
              <a:ea typeface="ＭＳ Ｐゴシック" pitchFamily="34" charset="-128"/>
            </a:endParaRPr>
          </a:p>
          <a:p>
            <a:pPr>
              <a:lnSpc>
                <a:spcPct val="120000"/>
              </a:lnSpc>
              <a:spcBef>
                <a:spcPct val="0"/>
              </a:spcBef>
              <a:spcAft>
                <a:spcPts val="600"/>
              </a:spcAft>
            </a:pPr>
            <a:r>
              <a:rPr lang="en-US" b="1" dirty="0" smtClean="0">
                <a:solidFill>
                  <a:srgbClr val="000000"/>
                </a:solidFill>
                <a:latin typeface="Garamond" pitchFamily="18" charset="0"/>
                <a:ea typeface="ＭＳ Ｐゴシック" pitchFamily="34" charset="-128"/>
              </a:rPr>
              <a:t>An ability to apply concepts and skills to new situations is expected.</a:t>
            </a:r>
          </a:p>
          <a:p>
            <a:pPr>
              <a:lnSpc>
                <a:spcPct val="120000"/>
              </a:lnSpc>
              <a:spcBef>
                <a:spcPct val="0"/>
              </a:spcBef>
              <a:spcAft>
                <a:spcPts val="600"/>
              </a:spcAft>
            </a:pPr>
            <a:endParaRPr lang="en-US" b="1" dirty="0" smtClean="0">
              <a:latin typeface="Garamond" pitchFamily="18" charset="0"/>
              <a:ea typeface="ＭＳ Ｐゴシック" pitchFamily="34" charset="-128"/>
            </a:endParaRPr>
          </a:p>
        </p:txBody>
      </p:sp>
      <p:grpSp>
        <p:nvGrpSpPr>
          <p:cNvPr id="9" name="Group 8"/>
          <p:cNvGrpSpPr/>
          <p:nvPr/>
        </p:nvGrpSpPr>
        <p:grpSpPr>
          <a:xfrm>
            <a:off x="5334000" y="2209800"/>
            <a:ext cx="3556000" cy="3429000"/>
            <a:chOff x="5486400" y="2286000"/>
            <a:chExt cx="3197225" cy="3429000"/>
          </a:xfrm>
        </p:grpSpPr>
        <p:pic>
          <p:nvPicPr>
            <p:cNvPr id="12292" name="Picture 2"/>
            <p:cNvPicPr>
              <a:picLocks noChangeAspect="1" noChangeArrowheads="1"/>
            </p:cNvPicPr>
            <p:nvPr/>
          </p:nvPicPr>
          <p:blipFill>
            <a:blip r:embed="rId3" cstate="print"/>
            <a:srcRect l="2" r="49715"/>
            <a:stretch>
              <a:fillRect/>
            </a:stretch>
          </p:blipFill>
          <p:spPr bwMode="auto">
            <a:xfrm>
              <a:off x="5486400" y="2286000"/>
              <a:ext cx="3197225" cy="3429000"/>
            </a:xfrm>
            <a:prstGeom prst="rect">
              <a:avLst/>
            </a:prstGeom>
            <a:noFill/>
            <a:ln w="9525">
              <a:noFill/>
              <a:miter lim="800000"/>
              <a:headEnd/>
              <a:tailEnd/>
            </a:ln>
          </p:spPr>
        </p:pic>
        <p:sp>
          <p:nvSpPr>
            <p:cNvPr id="12293" name="Oval 5"/>
            <p:cNvSpPr>
              <a:spLocks noChangeArrowheads="1"/>
            </p:cNvSpPr>
            <p:nvPr/>
          </p:nvSpPr>
          <p:spPr bwMode="auto">
            <a:xfrm>
              <a:off x="6096000" y="2362200"/>
              <a:ext cx="1828800" cy="457200"/>
            </a:xfrm>
            <a:prstGeom prst="ellipse">
              <a:avLst/>
            </a:prstGeom>
            <a:solidFill>
              <a:schemeClr val="bg1"/>
            </a:solidFill>
            <a:ln w="9525" algn="ctr">
              <a:solidFill>
                <a:schemeClr val="bg1"/>
              </a:solidFill>
              <a:round/>
              <a:headEnd/>
              <a:tailEnd/>
            </a:ln>
          </p:spPr>
          <p:txBody>
            <a:bodyPr/>
            <a:lstStyle/>
            <a:p>
              <a:pPr eaLnBrk="0" hangingPunct="0"/>
              <a:endParaRPr lang="en-US" sz="2400">
                <a:latin typeface="AGaramond Semibold"/>
              </a:endParaRPr>
            </a:p>
          </p:txBody>
        </p:sp>
        <p:sp>
          <p:nvSpPr>
            <p:cNvPr id="12294" name="TextBox 7"/>
            <p:cNvSpPr txBox="1">
              <a:spLocks noChangeArrowheads="1"/>
            </p:cNvSpPr>
            <p:nvPr/>
          </p:nvSpPr>
          <p:spPr bwMode="auto">
            <a:xfrm rot="4432471">
              <a:off x="6860382" y="4074318"/>
              <a:ext cx="2508250" cy="461963"/>
            </a:xfrm>
            <a:prstGeom prst="rect">
              <a:avLst/>
            </a:prstGeom>
            <a:noFill/>
            <a:ln w="9525">
              <a:noFill/>
              <a:miter lim="800000"/>
              <a:headEnd/>
              <a:tailEnd/>
            </a:ln>
          </p:spPr>
          <p:txBody>
            <a:bodyPr>
              <a:spAutoFit/>
            </a:bodyPr>
            <a:lstStyle/>
            <a:p>
              <a:r>
                <a:rPr lang="en-US" dirty="0"/>
                <a:t>APPLICATION</a:t>
              </a:r>
            </a:p>
          </p:txBody>
        </p:sp>
        <p:sp>
          <p:nvSpPr>
            <p:cNvPr id="12295" name="TextBox 8"/>
            <p:cNvSpPr txBox="1">
              <a:spLocks noChangeArrowheads="1"/>
            </p:cNvSpPr>
            <p:nvPr/>
          </p:nvSpPr>
          <p:spPr bwMode="auto">
            <a:xfrm rot="5400000">
              <a:off x="5755482" y="4226718"/>
              <a:ext cx="2514600" cy="461963"/>
            </a:xfrm>
            <a:prstGeom prst="rect">
              <a:avLst/>
            </a:prstGeom>
            <a:noFill/>
            <a:ln w="9525">
              <a:noFill/>
              <a:miter lim="800000"/>
              <a:headEnd/>
              <a:tailEnd/>
            </a:ln>
          </p:spPr>
          <p:txBody>
            <a:bodyPr>
              <a:spAutoFit/>
            </a:bodyPr>
            <a:lstStyle/>
            <a:p>
              <a:r>
                <a:rPr lang="en-US" dirty="0"/>
                <a:t>PROCEDURAL</a:t>
              </a:r>
            </a:p>
          </p:txBody>
        </p:sp>
        <p:sp>
          <p:nvSpPr>
            <p:cNvPr id="12296" name="TextBox 9"/>
            <p:cNvSpPr txBox="1">
              <a:spLocks noChangeArrowheads="1"/>
            </p:cNvSpPr>
            <p:nvPr/>
          </p:nvSpPr>
          <p:spPr bwMode="auto">
            <a:xfrm rot="6374219">
              <a:off x="4725988" y="3984625"/>
              <a:ext cx="2514600" cy="460375"/>
            </a:xfrm>
            <a:prstGeom prst="rect">
              <a:avLst/>
            </a:prstGeom>
            <a:noFill/>
            <a:ln w="9525">
              <a:noFill/>
              <a:miter lim="800000"/>
              <a:headEnd/>
              <a:tailEnd/>
            </a:ln>
          </p:spPr>
          <p:txBody>
            <a:bodyPr>
              <a:spAutoFit/>
            </a:bodyPr>
            <a:lstStyle/>
            <a:p>
              <a:r>
                <a:rPr lang="en-US" dirty="0"/>
                <a:t>CONCEPTUAL</a:t>
              </a:r>
            </a:p>
          </p:txBody>
        </p:sp>
      </p:grpSp>
    </p:spTree>
    <p:extLst>
      <p:ext uri="{BB962C8B-B14F-4D97-AF65-F5344CB8AC3E}">
        <p14:creationId xmlns:p14="http://schemas.microsoft.com/office/powerpoint/2010/main" val="9868939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95400" y="152400"/>
            <a:ext cx="7696200" cy="1143000"/>
          </a:xfrm>
        </p:spPr>
        <p:txBody>
          <a:bodyPr/>
          <a:lstStyle/>
          <a:p>
            <a:pPr algn="ctr"/>
            <a:r>
              <a:rPr lang="en-US" sz="4000" b="1" dirty="0" smtClean="0">
                <a:solidFill>
                  <a:srgbClr val="C00000"/>
                </a:solidFill>
                <a:latin typeface="Garamond" pitchFamily="18" charset="0"/>
                <a:ea typeface="ＭＳ Ｐゴシック" pitchFamily="34" charset="-128"/>
              </a:rPr>
              <a:t>Standard for </a:t>
            </a:r>
            <a:r>
              <a:rPr lang="en-US" sz="4000" b="1" dirty="0" smtClean="0">
                <a:solidFill>
                  <a:srgbClr val="C00000"/>
                </a:solidFill>
                <a:latin typeface="Garamond" pitchFamily="18" charset="0"/>
                <a:ea typeface="ＭＳ Ｐゴシック" pitchFamily="34" charset="-128"/>
              </a:rPr>
              <a:t>Mathematical Practice</a:t>
            </a:r>
          </a:p>
        </p:txBody>
      </p:sp>
      <p:sp>
        <p:nvSpPr>
          <p:cNvPr id="16389" name="Rectangle 3"/>
          <p:cNvSpPr>
            <a:spLocks noGrp="1" noChangeArrowheads="1"/>
          </p:cNvSpPr>
          <p:nvPr>
            <p:ph type="body" idx="1"/>
          </p:nvPr>
        </p:nvSpPr>
        <p:spPr>
          <a:xfrm>
            <a:off x="1295400" y="1828800"/>
            <a:ext cx="7848600" cy="5029200"/>
          </a:xfrm>
        </p:spPr>
        <p:txBody>
          <a:bodyPr anchor="t" anchorCtr="0"/>
          <a:lstStyle/>
          <a:p>
            <a:pPr>
              <a:spcBef>
                <a:spcPct val="0"/>
              </a:spcBef>
              <a:spcAft>
                <a:spcPts val="0"/>
              </a:spcAft>
              <a:buClrTx/>
            </a:pPr>
            <a:r>
              <a:rPr lang="en-US" sz="2700" dirty="0" smtClean="0">
                <a:solidFill>
                  <a:schemeClr val="tx1"/>
                </a:solidFill>
                <a:latin typeface="Garamond" pitchFamily="18" charset="0"/>
                <a:ea typeface="ＭＳ Ｐゴシック" pitchFamily="34" charset="-128"/>
              </a:rPr>
              <a:t>1. Make sense of ______ and ______in solving them.</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2. Reason ________ and ________.</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3. Construct viable _____ and critique the _____ of others.</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4. _____ with mathematics.</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5. Use appropriate tools _______.</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6. Attend to _______.</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7. Look for and make use of _______.</a:t>
            </a:r>
          </a:p>
          <a:p>
            <a:pPr>
              <a:spcBef>
                <a:spcPct val="0"/>
              </a:spcBef>
              <a:spcAft>
                <a:spcPts val="0"/>
              </a:spcAft>
              <a:buClrTx/>
            </a:pPr>
            <a:r>
              <a:rPr lang="en-US" sz="2700" dirty="0" smtClean="0">
                <a:solidFill>
                  <a:schemeClr val="tx1"/>
                </a:solidFill>
                <a:latin typeface="Garamond" pitchFamily="18" charset="0"/>
                <a:ea typeface="ＭＳ Ｐゴシック" pitchFamily="34" charset="-128"/>
              </a:rPr>
              <a:t>8. Look for and express _____ in ______ reasoning.</a:t>
            </a:r>
          </a:p>
          <a:p>
            <a:pPr marL="514350" indent="-514350">
              <a:spcBef>
                <a:spcPct val="0"/>
              </a:spcBef>
              <a:spcAft>
                <a:spcPts val="0"/>
              </a:spcAft>
              <a:buClrTx/>
            </a:pPr>
            <a:r>
              <a:rPr lang="en-US" sz="2000" dirty="0" smtClean="0">
                <a:solidFill>
                  <a:srgbClr val="990000"/>
                </a:solidFill>
                <a:latin typeface="Garamond" pitchFamily="18" charset="0"/>
                <a:ea typeface="ＭＳ Ｐゴシック" pitchFamily="34" charset="-128"/>
              </a:rPr>
              <a:t>                                                            </a:t>
            </a:r>
          </a:p>
          <a:p>
            <a:pPr marL="514350" indent="-514350" algn="r">
              <a:spcBef>
                <a:spcPct val="0"/>
              </a:spcBef>
              <a:spcAft>
                <a:spcPts val="0"/>
              </a:spcAft>
              <a:buClrTx/>
            </a:pPr>
            <a:r>
              <a:rPr lang="en-US" sz="2000" dirty="0" smtClean="0">
                <a:solidFill>
                  <a:srgbClr val="990000"/>
                </a:solidFill>
                <a:latin typeface="Garamond" pitchFamily="18" charset="0"/>
                <a:ea typeface="ＭＳ Ｐゴシック" pitchFamily="34" charset="-128"/>
              </a:rPr>
              <a:t> (www.corestandards.org)</a:t>
            </a:r>
          </a:p>
        </p:txBody>
      </p:sp>
    </p:spTree>
    <p:extLst>
      <p:ext uri="{BB962C8B-B14F-4D97-AF65-F5344CB8AC3E}">
        <p14:creationId xmlns:p14="http://schemas.microsoft.com/office/powerpoint/2010/main" val="3780607740"/>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95400" y="228600"/>
            <a:ext cx="7696200" cy="1143000"/>
          </a:xfrm>
        </p:spPr>
        <p:txBody>
          <a:bodyPr/>
          <a:lstStyle/>
          <a:p>
            <a:pPr algn="ctr"/>
            <a:r>
              <a:rPr lang="en-US" sz="4000" b="1" dirty="0" smtClean="0">
                <a:solidFill>
                  <a:srgbClr val="C00000"/>
                </a:solidFill>
                <a:latin typeface="Garamond" pitchFamily="18" charset="0"/>
                <a:ea typeface="ＭＳ Ｐゴシック" pitchFamily="34" charset="-128"/>
              </a:rPr>
              <a:t>Standards for </a:t>
            </a:r>
            <a:r>
              <a:rPr lang="en-US" sz="4000" b="1" dirty="0" smtClean="0">
                <a:solidFill>
                  <a:srgbClr val="C00000"/>
                </a:solidFill>
                <a:latin typeface="Garamond" pitchFamily="18" charset="0"/>
                <a:ea typeface="ＭＳ Ｐゴシック" pitchFamily="34" charset="-128"/>
              </a:rPr>
              <a:t>Mathematical Practice</a:t>
            </a:r>
          </a:p>
        </p:txBody>
      </p:sp>
      <p:sp>
        <p:nvSpPr>
          <p:cNvPr id="16389" name="Rectangle 3"/>
          <p:cNvSpPr>
            <a:spLocks noGrp="1" noChangeArrowheads="1"/>
          </p:cNvSpPr>
          <p:nvPr>
            <p:ph type="body" idx="1"/>
          </p:nvPr>
        </p:nvSpPr>
        <p:spPr>
          <a:xfrm>
            <a:off x="1752600" y="1828800"/>
            <a:ext cx="7391400" cy="5029200"/>
          </a:xfrm>
        </p:spPr>
        <p:txBody>
          <a:bodyPr anchor="t" anchorCtr="0"/>
          <a:lstStyle/>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Make sense of problems and persevere in solving them.</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Reason abstractly and quantitatively.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Construct viable arguments and critique the reasoning of others.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Model with mathematics.</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Use appropriate tools strategically.</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Attend to precision.</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make use of structure.</a:t>
            </a:r>
          </a:p>
          <a:p>
            <a:pPr marL="514350" indent="-514350">
              <a:spcBef>
                <a:spcPct val="0"/>
              </a:spcBef>
              <a:spcAft>
                <a:spcPts val="0"/>
              </a:spcAft>
              <a:buClrTx/>
              <a:buFont typeface="+mj-lt"/>
              <a:buAutoNum type="arabicParenR"/>
            </a:pPr>
            <a:r>
              <a:rPr lang="en-US" sz="2700" dirty="0" smtClean="0">
                <a:solidFill>
                  <a:schemeClr val="tx1"/>
                </a:solidFill>
                <a:latin typeface="Garamond" pitchFamily="18" charset="0"/>
                <a:ea typeface="ＭＳ Ｐゴシック" pitchFamily="34" charset="-128"/>
              </a:rPr>
              <a:t>Look for and express regularity in repeated reasoning.</a:t>
            </a:r>
          </a:p>
          <a:p>
            <a:pPr marL="514350" indent="-514350">
              <a:spcBef>
                <a:spcPct val="0"/>
              </a:spcBef>
              <a:spcAft>
                <a:spcPts val="0"/>
              </a:spcAft>
              <a:buClrTx/>
            </a:pPr>
            <a:r>
              <a:rPr lang="en-US" sz="2000" dirty="0" smtClean="0">
                <a:solidFill>
                  <a:srgbClr val="990000"/>
                </a:solidFill>
                <a:latin typeface="Garamond" pitchFamily="18" charset="0"/>
                <a:ea typeface="ＭＳ Ｐゴシック" pitchFamily="34" charset="-128"/>
              </a:rPr>
              <a:t>                                                             (www.corestandards.org)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352800"/>
            <a:ext cx="152400"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505200"/>
            <a:ext cx="152400" cy="15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1570119"/>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0" dirty="0" smtClean="0">
                <a:solidFill>
                  <a:srgbClr val="C00000"/>
                </a:solidFill>
              </a:rPr>
              <a:t>The Foundation of MDC</a:t>
            </a:r>
            <a:endParaRPr lang="en-US" sz="4000" b="0" dirty="0">
              <a:solidFill>
                <a:srgbClr val="C00000"/>
              </a:solidFill>
            </a:endParaRPr>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7319801" cy="4774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956719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752600" y="457200"/>
            <a:ext cx="6629400" cy="990600"/>
          </a:xfrm>
        </p:spPr>
        <p:txBody>
          <a:bodyPr/>
          <a:lstStyle/>
          <a:p>
            <a:r>
              <a:rPr lang="en-US" sz="4000" b="1" dirty="0" smtClean="0">
                <a:solidFill>
                  <a:srgbClr val="C00000"/>
                </a:solidFill>
                <a:latin typeface="Garamond" pitchFamily="18" charset="0"/>
              </a:rPr>
              <a:t/>
            </a:r>
            <a:br>
              <a:rPr lang="en-US" sz="4000" b="1" dirty="0" smtClean="0">
                <a:solidFill>
                  <a:srgbClr val="C00000"/>
                </a:solidFill>
                <a:latin typeface="Garamond" pitchFamily="18" charset="0"/>
              </a:rPr>
            </a:br>
            <a:r>
              <a:rPr lang="en-US" sz="4000" b="1" dirty="0" smtClean="0">
                <a:solidFill>
                  <a:srgbClr val="C00000"/>
                </a:solidFill>
                <a:latin typeface="Garamond" pitchFamily="18" charset="0"/>
              </a:rPr>
              <a:t>The Big Idea of </a:t>
            </a:r>
            <a:br>
              <a:rPr lang="en-US" sz="4000" b="1" dirty="0" smtClean="0">
                <a:solidFill>
                  <a:srgbClr val="C00000"/>
                </a:solidFill>
                <a:latin typeface="Garamond" pitchFamily="18" charset="0"/>
              </a:rPr>
            </a:br>
            <a:r>
              <a:rPr lang="en-US" sz="4000" b="1" dirty="0" smtClean="0">
                <a:solidFill>
                  <a:srgbClr val="C00000"/>
                </a:solidFill>
                <a:latin typeface="Garamond" pitchFamily="18" charset="0"/>
              </a:rPr>
              <a:t>Assessment for Learning</a:t>
            </a:r>
            <a:br>
              <a:rPr lang="en-US" sz="4000" b="1" dirty="0" smtClean="0">
                <a:solidFill>
                  <a:srgbClr val="C00000"/>
                </a:solidFill>
                <a:latin typeface="Garamond" pitchFamily="18" charset="0"/>
              </a:rPr>
            </a:br>
            <a:endParaRPr lang="en-US" sz="4000" b="1" dirty="0" smtClean="0">
              <a:solidFill>
                <a:srgbClr val="C00000"/>
              </a:solidFill>
              <a:latin typeface="Garamond" pitchFamily="18" charset="0"/>
            </a:endParaRPr>
          </a:p>
        </p:txBody>
      </p:sp>
      <p:sp>
        <p:nvSpPr>
          <p:cNvPr id="11267" name="Content Placeholder 2"/>
          <p:cNvSpPr>
            <a:spLocks noGrp="1"/>
          </p:cNvSpPr>
          <p:nvPr>
            <p:ph idx="1"/>
          </p:nvPr>
        </p:nvSpPr>
        <p:spPr>
          <a:xfrm>
            <a:off x="1752600" y="2057400"/>
            <a:ext cx="7086600" cy="2971800"/>
          </a:xfrm>
        </p:spPr>
        <p:txBody>
          <a:bodyPr/>
          <a:lstStyle/>
          <a:p>
            <a:pPr marL="0" indent="0">
              <a:buFont typeface="Wingdings" pitchFamily="2" charset="2"/>
              <a:buNone/>
            </a:pPr>
            <a:r>
              <a:rPr lang="en-US" b="1" dirty="0" smtClean="0">
                <a:solidFill>
                  <a:schemeClr val="tx1"/>
                </a:solidFill>
                <a:latin typeface="Garamond" pitchFamily="18" charset="0"/>
              </a:rPr>
              <a:t>Students and teachers</a:t>
            </a:r>
          </a:p>
          <a:p>
            <a:pPr marL="0" indent="0">
              <a:buFont typeface="Wingdings" pitchFamily="2" charset="2"/>
              <a:buNone/>
            </a:pPr>
            <a:r>
              <a:rPr lang="en-US" b="1" dirty="0" smtClean="0">
                <a:solidFill>
                  <a:schemeClr val="tx1"/>
                </a:solidFill>
                <a:latin typeface="Garamond" pitchFamily="18" charset="0"/>
              </a:rPr>
              <a:t>   Using evidence of learning</a:t>
            </a:r>
          </a:p>
          <a:p>
            <a:pPr marL="0" indent="0">
              <a:buFont typeface="Wingdings" pitchFamily="2" charset="2"/>
              <a:buNone/>
            </a:pPr>
            <a:r>
              <a:rPr lang="en-US" b="1" dirty="0" smtClean="0">
                <a:solidFill>
                  <a:schemeClr val="tx1"/>
                </a:solidFill>
                <a:latin typeface="Garamond" pitchFamily="18" charset="0"/>
              </a:rPr>
              <a:t>      To adapt teaching and learning</a:t>
            </a:r>
          </a:p>
          <a:p>
            <a:pPr marL="0" indent="0">
              <a:buFont typeface="Wingdings" pitchFamily="2" charset="2"/>
              <a:buNone/>
            </a:pPr>
            <a:r>
              <a:rPr lang="en-US" b="1" dirty="0" smtClean="0">
                <a:solidFill>
                  <a:schemeClr val="tx1"/>
                </a:solidFill>
                <a:latin typeface="Garamond" pitchFamily="18" charset="0"/>
              </a:rPr>
              <a:t>         To meet immediate learning needs</a:t>
            </a:r>
          </a:p>
          <a:p>
            <a:pPr marL="0" indent="0">
              <a:buFont typeface="Wingdings" pitchFamily="2" charset="2"/>
              <a:buNone/>
            </a:pPr>
            <a:r>
              <a:rPr lang="en-US" b="1" dirty="0" smtClean="0">
                <a:solidFill>
                  <a:schemeClr val="tx1"/>
                </a:solidFill>
                <a:latin typeface="Garamond" pitchFamily="18" charset="0"/>
              </a:rPr>
              <a:t>             Minute‐to‐minute and day-by-day                                    </a:t>
            </a:r>
          </a:p>
          <a:p>
            <a:pPr marL="0" indent="0">
              <a:buFont typeface="Wingdings" pitchFamily="2" charset="2"/>
              <a:buNone/>
            </a:pPr>
            <a:endParaRPr lang="en-US" sz="2400" b="1" dirty="0" smtClean="0">
              <a:solidFill>
                <a:schemeClr val="tx1"/>
              </a:solidFill>
              <a:latin typeface="Garamond" pitchFamily="18" charset="0"/>
            </a:endParaRPr>
          </a:p>
          <a:p>
            <a:pPr marL="0" indent="0" algn="r">
              <a:buFont typeface="Wingdings" pitchFamily="2" charset="2"/>
              <a:buNone/>
            </a:pPr>
            <a:r>
              <a:rPr lang="en-US" sz="2000" b="1" dirty="0" smtClean="0">
                <a:solidFill>
                  <a:schemeClr val="tx1"/>
                </a:solidFill>
                <a:latin typeface="Garamond" pitchFamily="18" charset="0"/>
              </a:rPr>
              <a:t>(Thompson &amp; Wiliam, 2007)</a:t>
            </a: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sreb-red">
  <a:themeElements>
    <a:clrScheme name="sreb-re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reb-re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Garamond Semibold"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Garamond Semibold" charset="0"/>
          </a:defRPr>
        </a:defPPr>
      </a:lstStyle>
    </a:lnDef>
  </a:objectDefaults>
  <a:extraClrSchemeLst>
    <a:extraClrScheme>
      <a:clrScheme name="sreb-red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reb-red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eb-red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eb-red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eb-re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eb-re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eb-re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2678</TotalTime>
  <Words>1142</Words>
  <Application>Microsoft Office PowerPoint</Application>
  <PresentationFormat>On-screen Show (4:3)</PresentationFormat>
  <Paragraphs>184</Paragraphs>
  <Slides>33</Slides>
  <Notes>31</Notes>
  <HiddenSlides>4</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sreb-red</vt:lpstr>
      <vt:lpstr>PowerPoint Presentation</vt:lpstr>
      <vt:lpstr>PowerPoint Presentation</vt:lpstr>
      <vt:lpstr>PowerPoint Presentation</vt:lpstr>
      <vt:lpstr>PowerPoint Presentation</vt:lpstr>
      <vt:lpstr>Rigor</vt:lpstr>
      <vt:lpstr>Standard for Mathematical Practice</vt:lpstr>
      <vt:lpstr>Standards for Mathematical Practice</vt:lpstr>
      <vt:lpstr>The Foundation of MDC</vt:lpstr>
      <vt:lpstr> The Big Idea of  Assessment for Learning </vt:lpstr>
      <vt:lpstr>PowerPoint Presentation</vt:lpstr>
      <vt:lpstr>PowerPoint Presentation</vt:lpstr>
      <vt:lpstr>Cooperative Learning Activity </vt:lpstr>
      <vt:lpstr>Common Core State Standards for Mathematical Practice</vt:lpstr>
      <vt:lpstr>PowerPoint Presentation</vt:lpstr>
      <vt:lpstr>Possible Uses </vt:lpstr>
      <vt:lpstr>Problem Solving Process</vt:lpstr>
      <vt:lpstr>Problem Solving Process</vt:lpstr>
      <vt:lpstr>Problem Solving Process</vt:lpstr>
      <vt:lpstr>Problem Solving Process</vt:lpstr>
      <vt:lpstr>Problem Solving Process</vt:lpstr>
      <vt:lpstr>Problem Solving Process</vt:lpstr>
      <vt:lpstr>Let’s Practice</vt:lpstr>
      <vt:lpstr>Problem Solving Process</vt:lpstr>
      <vt:lpstr>Problem Solving K-2</vt:lpstr>
      <vt:lpstr>Problem Solving 3-5</vt:lpstr>
      <vt:lpstr>PowerPoint Presentation</vt:lpstr>
      <vt:lpstr>Problem Source</vt:lpstr>
      <vt:lpstr>Common Core State Standards for Mathematical Practice</vt:lpstr>
      <vt:lpstr>PowerPoint Presentation</vt:lpstr>
      <vt:lpstr>PowerPoint Presentation</vt:lpstr>
      <vt:lpstr>MDC </vt:lpstr>
      <vt:lpstr>Online Resources</vt:lpstr>
      <vt:lpstr>Thank you</vt:lpstr>
    </vt:vector>
  </TitlesOfParts>
  <Company>SREB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Registered User</dc:creator>
  <cp:lastModifiedBy>Jason Adair</cp:lastModifiedBy>
  <cp:revision>300</cp:revision>
  <cp:lastPrinted>1999-04-23T16:35:02Z</cp:lastPrinted>
  <dcterms:created xsi:type="dcterms:W3CDTF">2004-01-12T18:31:22Z</dcterms:created>
  <dcterms:modified xsi:type="dcterms:W3CDTF">2015-07-15T11:26:49Z</dcterms:modified>
</cp:coreProperties>
</file>